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59" r:id="rId3"/>
    <p:sldId id="260" r:id="rId4"/>
    <p:sldId id="266" r:id="rId5"/>
    <p:sldId id="261" r:id="rId6"/>
    <p:sldId id="267" r:id="rId7"/>
    <p:sldId id="268" r:id="rId8"/>
    <p:sldId id="269" r:id="rId9"/>
    <p:sldId id="270" r:id="rId10"/>
    <p:sldId id="271" r:id="rId11"/>
    <p:sldId id="262" r:id="rId12"/>
    <p:sldId id="263" r:id="rId13"/>
    <p:sldId id="283" r:id="rId14"/>
    <p:sldId id="277" r:id="rId15"/>
    <p:sldId id="264" r:id="rId16"/>
    <p:sldId id="265" r:id="rId17"/>
    <p:sldId id="284" r:id="rId18"/>
    <p:sldId id="285" r:id="rId19"/>
    <p:sldId id="272" r:id="rId20"/>
    <p:sldId id="273" r:id="rId21"/>
    <p:sldId id="275" r:id="rId22"/>
    <p:sldId id="276" r:id="rId23"/>
    <p:sldId id="274" r:id="rId24"/>
    <p:sldId id="286" r:id="rId25"/>
    <p:sldId id="288" r:id="rId26"/>
    <p:sldId id="289" r:id="rId27"/>
    <p:sldId id="291" r:id="rId28"/>
    <p:sldId id="287"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6CD"/>
    <a:srgbClr val="FF0066"/>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93C6A-CF23-4FD2-81F0-5323B1F7B4CA}" type="datetimeFigureOut">
              <a:rPr lang="en-US" smtClean="0"/>
              <a:pPr/>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6FED9-20AC-4AFD-A761-09406ED2F3FE}" type="slidenum">
              <a:rPr lang="en-US" smtClean="0"/>
              <a:pPr/>
              <a:t>‹#›</a:t>
            </a:fld>
            <a:endParaRPr lang="en-US"/>
          </a:p>
        </p:txBody>
      </p:sp>
    </p:spTree>
    <p:extLst>
      <p:ext uri="{BB962C8B-B14F-4D97-AF65-F5344CB8AC3E}">
        <p14:creationId xmlns:p14="http://schemas.microsoft.com/office/powerpoint/2010/main" val="328054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6FED9-20AC-4AFD-A761-09406ED2F3F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640A4B5-7ACE-4F94-88AA-8084B6374CDE}"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5E999-1EAE-45BF-A56D-359A58CAF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40A4B5-7ACE-4F94-88AA-8084B6374CDE}"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40A4B5-7ACE-4F94-88AA-8084B6374CDE}" type="datetimeFigureOut">
              <a:rPr lang="en-US" smtClean="0"/>
              <a:pPr/>
              <a:t>11/8/2014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40A4B5-7ACE-4F94-88AA-8084B6374CDE}"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40A4B5-7ACE-4F94-88AA-8084B6374CDE}"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5E999-1EAE-45BF-A56D-359A58CAFF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40A4B5-7ACE-4F94-88AA-8084B6374CDE}"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40A4B5-7ACE-4F94-88AA-8084B6374CDE}"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40A4B5-7ACE-4F94-88AA-8084B6374CDE}"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0A4B5-7ACE-4F94-88AA-8084B6374CDE}"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5E999-1EAE-45BF-A56D-359A58CAFF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40A4B5-7ACE-4F94-88AA-8084B6374CDE}"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5E999-1EAE-45BF-A56D-359A58CAFF8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640A4B5-7ACE-4F94-88AA-8084B6374CDE}" type="datetimeFigureOut">
              <a:rPr lang="en-US" smtClean="0"/>
              <a:pPr/>
              <a:t>11/8/2014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795E999-1EAE-45BF-A56D-359A58CAFF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640A4B5-7ACE-4F94-88AA-8084B6374CDE}" type="datetimeFigureOut">
              <a:rPr lang="en-US" smtClean="0"/>
              <a:pPr/>
              <a:t>11/8/2014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795E999-1EAE-45BF-A56D-359A58CAFF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dreads.com/author/show/11672.Ned_Vizzini" TargetMode="External"/><Relationship Id="rId7" Type="http://schemas.openxmlformats.org/officeDocument/2006/relationships/image" Target="../media/image31.jpeg"/><Relationship Id="rId2" Type="http://schemas.openxmlformats.org/officeDocument/2006/relationships/image" Target="../media/image28.gif"/><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www.goodreads.com/work/quotes/24098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mha.ca/" TargetMode="External"/><Relationship Id="rId2" Type="http://schemas.openxmlformats.org/officeDocument/2006/relationships/hyperlink" Target="http://www.ementalhealth.ca/"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cmha.ca/"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55848"/>
            <a:ext cx="8583488" cy="1673352"/>
          </a:xfrm>
        </p:spPr>
        <p:txBody>
          <a:bodyPr>
            <a:normAutofit/>
          </a:bodyPr>
          <a:lstStyle/>
          <a:p>
            <a:r>
              <a:rPr lang="en-US" dirty="0" smtClean="0">
                <a:solidFill>
                  <a:srgbClr val="DA26CD"/>
                </a:solidFill>
                <a:latin typeface="Comic Sans MS" pitchFamily="66" charset="0"/>
              </a:rPr>
              <a:t>Mental Illness Awareness Project</a:t>
            </a:r>
            <a:endParaRPr lang="en-US" dirty="0">
              <a:solidFill>
                <a:srgbClr val="DA26CD"/>
              </a:solidFill>
              <a:latin typeface="Comic Sans MS" pitchFamily="66" charset="0"/>
            </a:endParaRPr>
          </a:p>
        </p:txBody>
      </p:sp>
      <p:sp>
        <p:nvSpPr>
          <p:cNvPr id="4" name="TextBox 3"/>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
        <p:nvSpPr>
          <p:cNvPr id="5" name="Subtitle 4"/>
          <p:cNvSpPr>
            <a:spLocks noGrp="1"/>
          </p:cNvSpPr>
          <p:nvPr>
            <p:ph type="subTitle" idx="1"/>
          </p:nvPr>
        </p:nvSpPr>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humanstress.ca/documents/images/Teste%20connaissances/Depression/depression_causes_EN.jpg"/>
          <p:cNvPicPr>
            <a:picLocks noChangeAspect="1" noChangeArrowheads="1"/>
          </p:cNvPicPr>
          <p:nvPr/>
        </p:nvPicPr>
        <p:blipFill>
          <a:blip r:embed="rId2" cstate="print"/>
          <a:srcRect/>
          <a:stretch>
            <a:fillRect/>
          </a:stretch>
        </p:blipFill>
        <p:spPr bwMode="auto">
          <a:xfrm>
            <a:off x="1547664" y="332656"/>
            <a:ext cx="5956880" cy="4502293"/>
          </a:xfrm>
          <a:prstGeom prst="rect">
            <a:avLst/>
          </a:prstGeom>
          <a:noFill/>
        </p:spPr>
      </p:pic>
      <p:sp>
        <p:nvSpPr>
          <p:cNvPr id="3" name="TextBox 2"/>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24.media.tumblr.com/2605c0fea06deebb11ebf1726656591d/tumblr_n2i92pcSdb1qc4uvwo1_500.gif"/>
          <p:cNvPicPr>
            <a:picLocks noChangeAspect="1" noChangeArrowheads="1" noCrop="1"/>
          </p:cNvPicPr>
          <p:nvPr/>
        </p:nvPicPr>
        <p:blipFill>
          <a:blip r:embed="rId2" cstate="print"/>
          <a:srcRect/>
          <a:stretch>
            <a:fillRect/>
          </a:stretch>
        </p:blipFill>
        <p:spPr bwMode="auto">
          <a:xfrm>
            <a:off x="1115616" y="332656"/>
            <a:ext cx="6264696" cy="6264696"/>
          </a:xfrm>
          <a:prstGeom prst="rect">
            <a:avLst/>
          </a:prstGeom>
          <a:noFill/>
        </p:spPr>
      </p:pic>
      <p:sp>
        <p:nvSpPr>
          <p:cNvPr id="5" name="TextBox 4"/>
          <p:cNvSpPr txBox="1"/>
          <p:nvPr/>
        </p:nvSpPr>
        <p:spPr>
          <a:xfrm>
            <a:off x="7452320" y="6021288"/>
            <a:ext cx="151216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661248"/>
            <a:ext cx="5328592" cy="815608"/>
          </a:xfrm>
          <a:prstGeom prst="rect">
            <a:avLst/>
          </a:prstGeom>
          <a:noFill/>
        </p:spPr>
        <p:txBody>
          <a:bodyPr wrap="square" rtlCol="0">
            <a:spAutoFit/>
          </a:bodyPr>
          <a:lstStyle/>
          <a:p>
            <a:r>
              <a:rPr lang="en-US" sz="4700" dirty="0" smtClean="0">
                <a:solidFill>
                  <a:srgbClr val="DA26CD"/>
                </a:solidFill>
                <a:latin typeface="Comic Sans MS" pitchFamily="66" charset="0"/>
              </a:rPr>
              <a:t>Facts &amp; Statistics</a:t>
            </a:r>
            <a:endParaRPr lang="en-US" sz="4700" dirty="0">
              <a:solidFill>
                <a:srgbClr val="DA26CD"/>
              </a:solidFill>
              <a:latin typeface="Comic Sans MS" pitchFamily="66" charset="0"/>
            </a:endParaRPr>
          </a:p>
        </p:txBody>
      </p:sp>
      <p:sp>
        <p:nvSpPr>
          <p:cNvPr id="8194" name="AutoShape 2" descr="data:image/jpeg;base64,/9j/4AAQSkZJRgABAQAAAQABAAD/2wCEAAkGBhQSERQUExQWFRUVFxgVGBgVFBQUGBwYFBUVFxcaFBgXHCYfGBojGRUVHy8gIycpLCwsFx4xNTAqNSYsLCkBCQoKDgwOGg8PGikkHiQsLCwtKiksLCwpLCwsKSwsLCwpKSwsLCwsLCwsKSksLCwsLCwpKSwsLCksLCwpLCwsL//AABEIAMcA/gMBIgACEQEDEQH/xAAbAAACAgMBAAAAAAAAAAAAAAADBAIFAAEGB//EADwQAAEDAgQDBQcDAwMEAwAAAAEAAhEDIQQSMUEFUWETInGBkQYyobHB0fAUQlJi4fEHI5IVM4KiFiRy/8QAGgEAAwEBAQEAAAAAAAAAAAAAAgMEAQAFBv/EACwRAAICAgICAQMDAwUAAAAAAAABAhEDIRIxBEEiE1FhBTKhFHHwFUKx0eH/2gAMAwEAAhEDEQA/AKF4K1MJ1lBrjAlp9Us6kWOIP54KhJSfGXZ5iuPyRFtfkQOU2+aYoUnO/jbkQVLD0A8WAtbkSdYB0k/RHwuBeDLQRBuCcp/usyYUvZyneqJswFSNusQfgiOpB1MiYyEk84j43Cbbjxo/uluszIUMlN2ZzSCCCHFpmx1JHSxtyU7l8fyEkkzKFIuotEhxY7vReQTIc07iEuzhxZVcx9w8HKf5TcfTzT4w2VrarG3bZ4bcEfyb4gyFZV8GatFse8wyw6dQD4/minebi0/TH8OSr2jmXYQub3T7sGPmm8Dh3NMkgCIgAjzKe/RZQHHul2rXHLeLgT1v4IrYGt/Q/Jdly/Ul8egoR4La2IY+mS2Ab626JAUnv945bRzKu6zm9B4n+yQdhnOd3d9jbTkmePNKTjL2Bk3HkvRzOJwApEvcc3eiInXkkA0msMmUB+2csMHW+03su1xWAkNbUYCBePl7vipUeFszNLaTRHPMPW8qqXl4sbfJg48eSaVIqsPwEWFQ5mj3GAk9dd/h5KD8FijV7NjezbMAAtgA841O5V+aEECxP9PwCrMR7TNp1QwMBymHvvmDjbTS3xiFEvInldxS/wCh/wBFR/cyeMpOyNbq5tiecbDfmfJc9h8GQ+A+XG3W53Tz8fUY51KtZ0yHD4Gdxy8VHC8OJdRqgEAvcHDrTMk+nzV+LJ9FWnoknFyeyraXF7m5r/QKww9R0gn3m7DQtOsdeiYw2BBcXxdHdhyb6q2Hk21ImmvRV8X4XP8AuU97kT8QlW8MdEn01VpVBaS08pb9lXcP4s7tMlUamARbKeUbhNy5l/tOjyoXdRcHAbnRBc92dX2PrCk0vEPIdlF7AkHX0VXhX9qXVCPcacwG4eDEehSlm+VNDYW1YKm1zjA11RGUCoHEtkk92eStMFSz962X3pOkEW+K9FOP3Nk2g3DuGFzTcC8SbaaydtR8U5w+nRfUyUiXBty+Lb3B8rJetSFRrWAOc1t4bYkm+ao79o0houd4CteHUmgxl7MNu/LAbA91jnG5NzpfnySpZUIewOLNJlM0HGc3dytEEXFnO1Mmx53TOAbTa+GHM4D3WwGt8ToPmtP4f273lgymB/uEaCRIb1I3VnwjhTaYLGDvWJzamdCfjbZSc5tv7G0mhavhy4y4iB3ukxE32Am/oFrD0qUTAfO5aHegOgSXtTgnMcA58k3gWHUC9wBuUnhcR3Q1roDRBdzO8ZtlrypPjZjjoddwyTmYbi+mnJSxuCL2ioG3Fi3kdx4cvJWfZyJbqi4bEgAyL6RzPh4SvJeSUqa7RZFJOmclQxZBHdDQ33W3ME79XHn4cla4jO1rQ5sggE7a6RuFbupsIc5oDakRP9tCfJEfXDmgkTaDbTf5ymSzpyWjlj09nM4rBl9MOBJAsZuR57hQ4Rhmz/HWXDUTz2y/ddO3DEmbRv1/v1Qv+lNDi5kA7t30vHRJnlUk0kcocWnZGhSqU+6BAN5Gl+QOk8tFcYPBTTJ7XXoMoPXeVrAgFgBhzfl0PIhMUcMHTlMHnz6O5jS+oXkzi3Kz1IVVCJy1Jp1RoZ11tqFmHwLKROQAdTf5prF4LOLkte3wkfQg/FKvoua3XvASRzA3b0SIy9PsOUWuugBpNzFzrnYeP1QaNMMcC4wDMDdAdjcxOU39Y6rWEwOUFzn5nOjnIvv5KltrQqMU02PVcaw2AyideZPQfVLPzQXXAuAdJPPwAk+SJgKfZmOYmfzzV1w3h7ariXWawac8wv6AfFR5L+pxjspx7gm9FBhMA/umQM179b3V4PZ+iA7uNzPALzESRpMIPEsR2X6dgbInMTve3yhZhnPc9xzHKCfPTT43TVJ2A4qit437M06pbLqkk5R3gQN7SFFtE4PDvD3Co1kubIMwbBrhpzXTPADMx0HPX/KSfw0V+64S1xlw5x+3wTfrNVGW19hLgu12cfgsXSxAmkC12uV2/PKeSYGGLXd9rgdtQ3038bpjjvsfVpVc1NstJzNLAA5pndu/iPRXHD8Y7sstdhB2kfEdPkvf5qMFx6/lHlShcqZzjOHmpWBygBoNz5EBoSvFcRTa4hjGPcLF0WHnuutrHOCKbbEQTJET4XnokT7JsdBfdrdKcnKeruZ6eso4SUlbFceLo4ei52IOTKHNb0hg8GjXzKJjOGii3u2BEvHMjTy1suyxVOnTbDQ1o5NAGi4XiDqlWsM47mvduA0G46lTrJL6ql6Q5JNUiur4AuBfSDnN37ujtwOcfVM+zralQlhB7MXINtNG+esfdPB0aSBeBO2qseEYkHuAGZ2HPmeS6GWbl/n8h5JrjVFjgqRyTORo3GpPIdevVFbw+pULWBuSnueXhHvPK06pNQU6YD3CzRsCdSeo1J8AuwZSFKmBY1I94jeLuP23V0ppqySMW2UOJYyj2bAwuc2MtNp05F9/O887px9c0qdmy914mb8y7kk6FAh5LCdSXPddzidTJ5p0sOsF0dd+vRDKd6QVFQeDOrOz1jJ2b+0X25+aDX9nRnmQRcZY5nWx2AjzV4yk43ebcm6efNTqxsl1ZtUY/DAX52P5zVfjuHyZbr8D4K4oGbFasSQRMGF4+OUoHozhGfZzpxDhZw9QjjEBjQ79pIF9ievl8lbYvBtNiJbsTYhVtXhxZLSCWO1B+YVfOE+yXjOD/Az+oGW2vLdVOG4gS/KQZmxGovoeaNgsLVByhpe1tgRGYDqNY+SY/SBrs/7hoDzPNZ8YWnv7MJ3LaLbA4APOdph+42PjyPVMdl2d4iLOGxB/cPqqfAVK7HFzmOLeYGYR5Lov+o06hFImKhbmAO43I9YUOWDjLuyzDOMkU3HKwe9jO82L5mmHW2B5b+SBVw2SXVHl7fda794F7kCyfxuAzPBJiBBm9unklsTWDKgpv/7dQZZ5Hry/ukSUZD4uWxFvB7hxEB17XBOsE7eCk4RI5R803gmvw8sd36TjabwqzEkPFXKeg89PiijGp0Lk7jaLCnTDgBMTr1tb6Kxwzjmgd0AEQN9N1W8Cqtq0pPvs97x/PkrbD0yDm23PRHKCWwFNuqBY6lmMzAaPkEbhdPS0fk/VRqUi8Bv8nQT0Fz8vimaVMMqEfl4U0Wrse7oDxDA9pIaYA08eZ5qx4PSysAd7wt9kwaQy6JerULIPoqIwUfkweVh+IUiYgSqbF0JBDgfsriliu0BB2i/XdadiG9m7OQchg8tJ+UKtZvj+CaWK3Zy1OsKTTJgamfC65ziPts090S0ExmIn0AQ/bTHF0ZbNmzOfV3XpsuTIdILtYkdL3lNhNOFivpfLZZYzjhiQPDNufAKsdXe67nanYbcgFIOBNhJ/PRRfUjVXcVQhP7IM6vI5D81TeCxhawtZ7z9XDWNAG9VXtYXfn56Lt/Y32YJeKtUQB7rTrffolXHj9l/ybxbf5LT2W4F+lbncM1Zw90XDAeZG/wAvirKq0uPecPD7lM8SIpDK0RPUqua+TGkpi2gZNRdDjsI3L72mpGg6CdT8krVeGiG6Dz+dyj5DcTI5fdBfRlJySUX2MS10LGqTzUi3qmCwQi08PN4RrIDwIYcxdAoG59UZmiHTEFR1ody6Gw3M0jzHiPyE2cOH0g1xJ8DBBGkH8CXom4CcpSJi3W1uqU19h0XfZz2Op1aQDozODozMkEt0GZuxTlCuH/8AdDSIBDjY35qyrOkyb6Sl8ZhA8ZTIbM2Mf5CXlk3HXZsIpS/ARmDaLs7v/wCZjzGim3AML+0Imply5rgxMx6rbx3Yba0DS2ylhGHKMzpO5iPCyht9lKrpGn4a5gmY3M69Tfb4IbaYqA06gBj8BHL/ACjY5rgRlgO0BIlp5giZlbxNHK0VCO83kNQTcQhlKujSrdwzsiW+8NQ1xsR47OHMdFB3BqZJe0a89iI252V9inMe1om9+h0SODwLnOdlcJH7To7oeXiqcNySaQMneimo8Oeyo6pTIJiMptN5gwrLhmO7QSWOaJIc14uCN+RGt0LGOLXTDmluubUc55iN0/hqktzafkJ7k8jdiYxWPoysAwhw90GXRoBz6LeKfBDtQ78sjHEhtnWzdLFBq4F1MTTqDJrkeM3/AAOo8FHKMXFoftjuHqB7CM1x9pE9ErVrFzOcXQXjIAYguMyCTafdj19EwAJMTG0/nOUjJPikvaOUaN0nZWWjzMD8C53jvFOzbluS6XZR7ziTdz+QnbW3RXtR+VpJsADJNgOpXK1eI06heKHfcRDqpuDOzSfpZOWa+1pA/TcnSOUx2JzOlwzO2A0H5ZVNWi9xlwgdOS6mtwyO60idyb+nVL1OCH9pBO5cqIeem1G1FDv6GlypyZRUMNNhZu/VSp4XtKgp0xJ59BrH3V1X4X3SM1425oXAeDOa6SbkH4aAxt03VcvOx8GoSv8ALI34uRS5SVf2Lng/AadItzAOfNhr6DfxXb4ZsEeHRc5gKApt/qOrtz9h0V/QxEwoY5eUtsYo0hjH4cPbc3SDMGwbEu5nbyVo99kHD0AJO5V8s7iqE/RUndCxpBoEkCSAOpJsPFSfhPwJ1tIOdJHu2B6n3j6QPVSI5XPM/RLlK9jY4ioq4aNYA+PooOxbRYTA6wVY44Bs7u5kzsqIYUlxiYU888k6RVjwQq2TokiSjUqea6HQrtmOafwzRFt17HA8NMAW8tQmqFabbodSnBKnhqYMnl9VHNODv0UwfLQZzP8AKgKQHM9ZlEIWAnoVDkkvRVFMHkjX5IrHAKNSvG0fLWFJtLbQG4UjbehqVEqlIkQCCNROxHVDrYiocjWtnvtD+jbyeu3qsz3gG/RGfhy6+bKQNvr0QXU6YXYvxml2jWBrsmV4cSIktEy3pPPlPNbw9QtEx5+a1RcBLT72/wBLlRY8xB2+iPHnkuvTAcbNcXY57cwuRy1hQwDy6m2B9B6p2oeXRbpe7rG0beicvI4yfIyUNEqLwW5Haaja/wB0OpwtpbYwdZOiXbXdDnVA1jQbHNJIHMaT4LVbjjG90SXRIkRZC88XHi1ZqT9AsdjSRlNnNiSCDpyVZX4tUFgRb932SvEcS65AJJ/jzKS7cxdpzfL7KZzeR8mUxxpDtR3aD/c7/IOuPTSUlhqwYZIgbABCfjHafT7oVSrP3Jv+eCN2kMjFWSqVSSSTeZhY2pKC3xHxUiwjkpHGy1NroYDLo+GpnPYWg/S/glqeIA1Ccwh7x5R0XJcUJyW0PHorHC6A3F0pTobo7agAMn3RPz+xTcc3ytkMo6GsDVeffgSTABmBMAE7n7p59SPISqo1O6CTEx0PVSrYguY6NNybaH+y9K7FpUWOFxFo/Op9UepigN56DVV+DZoE/UoADX5J0eVGavQjUxAIPdt8UB2MIEC3QfU7ouIc3LAIJ6fUqvrCNBKizSmmq/goxxTuxOix2QPynKTGbaVacNwzqtm6c+SucdRH6Z7WtFmGAB/ESI9Ep7FEmk/Nbv2kRbKPqvoY5ueNyPD/AKfjkUSvq1HNJadb28FGg1+Um8DU+PNT9qakVzA0YCfMu+y6bB4RvYhoFov4kXlZkkuCfthY8bc2vSKulRho5lQqPIKJhRIIGznN8gSAn20mZQ0DMd467krw5Jykz0YqkitDz0hTbhy6412k2StUG4HPRWGHrQy7ZgbR+BSRlyfyGuNCNfElpbI1MSNLodfiEVWtvLrWvumH4jNtA5W+KD+lHaB5FwCPX8+KxK5HNaMxDbzN+SE4uPjsjVamY92PE/QKLWZRG5tO/ktSUf7m1ZGgzs25QSeZcSfIeik15FzPQR8ypwAAeSXfiC4nkLSd1rSit/8ApnFs1VxUXdztIn0ST8M1731RmJdEztFrchoi4zDmozuuylpkEeEEHp9kOniG02ZM0l1iTP5KfUZKkJSa2xZ1FozOcZizRJifBK0u80y4w3W0fFN4mjmGqrmtOW9mjY8/qV3FBW7AV8LPu35a/VL0OBYiqCWCI5n5JuiHFwaBE7n42XV0/wDbbeoe6NGtY0EnYSCfimY8Sn1sojmnjRwNZtWkYqMiLTsisxchdw5jK7ZmQR/SQfCNwqaj7NUXPc0doXA6NgN8OaPN4dftGY/LtfIoolPcMbBPgrTEex7gMzXZR1hBZgTTJzkctPPRefLDJaGzzqSDDE5QL76aozTIJiJ12JhI0Qc2k/RPtrAgBol3990UMVuiRy9mUaveAsBPPx1Rq1ZsZZFyBqOcn5FRp0GucQCXZTro1Sw/Zh4l4MSfOI+p9FdBVoU3Y5RqjQOE+ISWM4iM5ph8lrWuNxEOzR4+78UTt2y5zmgNGgyyfEoWGazPIEF0n3YuSD8AAPAJ0knGtgKVM1TF7SZ/PLxRHU3H/P1TfYSbeqytXAgC6VGPtjNlvQf3UfD6lIUKojXmmcLiRmLZ6rscukzmieLaLyAfILdB3dJSuKxgLjca80th+IkCCheVc6CULQRh7pi0SfFPMeGsGgET8N1WisCCOaMak2OlknHLbCcStDiXT6eHNH/U5ZEEiZtp+dEXGMHrZbosACW8T5B6orv1BkkWR6NTNc6cvusrYdrjA84soOpQLE+d0vi4m9ksZQJgsIYRoYB9ULEVSC2SLG8eCi7FEG4S9Z83SsmRLpBRgNGtISsrVEKVfVBGTkthuKTBVKxbAZMu15QNT0KAMY3duiOTqk3Urnkn48jQqWNPsMazTz8P8JOtUEjc/LwTHZoNemAEvJlbHYsUUwb8QQ5pF8pv4bp3iGNBaATdxtfUqtZiMsuOgBJ8ACfok8Nw5uNio976ZF2NaRlABsCDqfuvV/SZ3aa0vZL+oQ41Xv0FqYstrBoMDcbW+sx0su04MBkDmePjPMrzUYap+rfSu8hrXSAdHF2y9Kw3/wBfDNdUcGCxM7ADdWeZynPgv4EePBRhbLDEV7bE/dVWJwMkl2+u/wA0qOMioTBEAxCsDiZaYv0Xn5YOP7h6afRS4/CwHN6d06xI62N1HhVMMYGAucZkucRJLrknzR+LscW5hAIvckCBqOllV4fEQNDIMXJI1U077XTMiX7HBmsCefX6qbKYDnOkkuixNgAIho25qrdke0aB2gkTBOsD6o7MK0ARE7mE+GWMFStgU2wlYS83kCCGjne556IdR5FSmAJmSToAAI9TIsgnCNJMtBsL+bvNMUKUfudHImfmnJ27YFDbsa0alRAD5MoX6JmbNF+Zv89EZ7oRpP2bsfwtcaFSxWGkz+apOkmc6ka1QyMqZEURKXLbwEZxJuhEIFjv2NUwrOiN2zdSdOWqTKHVMDxTEqBuxjE47OIa3zMBCaw7n0stMKLCJ/kwxlNBqCDZWFNsCEtUpaqTLroZBig7w0sUMtI2Ft5+adZTAn85f3WqlRot+eSS/wAh2LdlGiXzZnGNv7ynWNJtBjbQevVR7CNkNsNCrggvZCddhZSHEH5G28PVZzYSjZsuDbkqtxPEAbZT8Eljqrue/NKtxMaropNWx6g10OYqn2lKoGn3mOA8QJvyXLYT2gcKUskR3neDrCPgryriiAcriCbWXn7MeBZuuXKeXRe9+kRpTPN/UG242evf6Z4M1BUxL7uqkDwa2w+AQv8AVPFVH0wynPZsIL4/jtb4lH9hMV2eELnGGwGgG0Bol3zTHs5xuli3VmFvvTruJgfQqpyfJyJl0kcXwDiUQASRuuwwvEzFiuT477OuwVYhp/2al2nkf4n82TvBsUMzQ+YOh+6OajNbRiTj0dca5qDKYk/aFz3CiS0Trv4gxf0XS0mNaARcrnMPapU27xjzuvL8ji40vRTjdPY283BJ8PkjMrmdeiBmRaNOT0ufMqWGPZmSQYOggDXLHxsfmnMJQMX1S1FjRJ3MAnwTlAwNVcsdStik9UEIjVQfiAAIH1WnAlL1Wopa6ORYUwjBLsFkamFKEFAQqpWyYQXXWpGmZkN91MhQcUdGkmKTnQotK2110ua0GiTcSYUxVLluhQsptZDjyUkk67DTRDsY89VMYbcovaDdArYlDxRqbDshY+CLJH9SJ1RKdcXJNkPP0FRhbCo+MvjLfefT/KY4jxyDDbxuua4lxTO65gkQBy1ulVzeuiiKqrIYysDYaj6JGq7TZbq1NQCls6NRpFi2QxGIIENbmPLQeZXPs4P2IlxGblqfQaK64iDlkOyw5kkci4NI9DPkg1eGtJloedr3bPgBIPivpP0+GOONNPb7PA86WRzaa0ujP/mzzhf0wawNDoloIN/5Gb336jknfY7igoVmuJto7z+i5/iGCDHRpmg8r3BWsLxDsagFRpc3cTFui9BwhzUF72Rwm+LbPZuM1aGKoupk3jun+oaQuKwkNqZH2I52Gq37N8XouqAOeQyDExI5Aj6rrKuKwbye+JdzsJKVkxvF8EtDISU+yOI4k2mzmYsFz/D3FwLv5En0t91Li9IUwSHWFgN/JGwtEtpt55RPjuvLywjFD036CNqc07QclKLZTjKF/ipJTUejeL9hqQkIxfyUW1Ysj06KbCTyK0clRjHlad1UnvkwLIdWknRSAY4x1lNr0AORaYJULn9hiRs1JWStimtIFkkFRig9qOWIJrNDss96Jjp1TsbbOkaY08kRzEywyoZPzZHNewUwrDZReVmZQcfipWhiZW43GQqivjnu0MDomuLNg35/RVxapZNlmNKjG4x43UMTj3OFzAQnvQK4shSsfSWyHbE2VRxZ0OaZmZ+BCdJMBIcY/Z5/GE7FHizlLmK1Kpix056IR4hI5FRLrINRu6rST0zapWHq4gublJkInDeIvcHNDZaDlJBvoDpvY/BVriXiGBznTHdtEGDMrqeCtpYWnmq2i8bknbq4q7xsag7kef5efkuMOxjinBKX6cF7sjgCQ73Rdu86jp0XHUsKa1Fmb3okHz38oV6KoqE1Xd9zrydANg0GzR4clCmMxNl3kebyaUF0JweI0rn7ORfgqtN3uucBfuyfkrfDcbAgBlQuG2V0+VldMZBVlgWkXvtzWz/UZuPyjZv9NGPTFuGsxGIe11RnZ023hx7xtaBt5rqGNkQELDVRGiKasLyZ+W8j2qDjCtBsNhgDLrck9VrMy6qo/VCbqchdzbCUEx5lUT4aIj8bsq0VEQn1VGKToRkjTHcO/qPVM+IVISt/qCN/mqIZYx7FUywxWNFMCxc90BjBMucYjyVzwXgZaO0rHPUP/Fo5N+/4Q8JYxtRznAAxab+iu/1rOfwKZ4fj8I3JbNnO3oRxWDi4nL6wk2g/nRWmIxIc0gTfoUBtERZLzeLcribGddlRxTFvEMpNJe7cCYkxbaSrvgHARRYS/vVHiXHXyHT5oTGFrg609Z2n7lNHiL9g30P3VGDCoL5dgylYrjMP2ZtodPskMVxEtAytLnOIADRJnQTyvZWVauXRmIt/ShjUOBghBPCnK09HKYbB8Gy0+8ZqO7znXgGIyj+kafFV2IBaSHaj8snzjn6Zh6BK1aJeZJk+C3JghNqtHKbQng+GGqc9azQe6wb9Xx8klxrh4a+aYsf29enRXH6N3M+EkfJL1aRG09blbLxYOPEz68ou0c5/0x5/aZ8QPqoVOAVHDUDxM/JdAGnnC26gTqZQR8HEu7Ofm5WtHMD2ed/Jv/sfkErxD2be4DK4WnUEf4XYihCw4fdMXjYV6AXk5k7TPJMVgqzTGQeR/sqviD6jInLJ2kz8l6ZxfghkubcG8WXO47hLaoh7TbpBHgV6GPx8H2Ez8zPe2cXTx3gDuQIW6uODjLiXHrOp3KvB7ESbOMeUo1T/AE3qkdyf/IWVX08MfSFfVk32xfgHtFSpmH02FvgT4rvOBcXwtWA0NZ/4gfRcK7/Tau3WZ6NkfNToeymKomWF3/B/0Q/Qi9xoF5pL2z1Q4RmxafCEGrhhoY/PFcZwbA43NLmuDbSXRfw3XZ4SlUtn0HP6IJRcdOjYZHJitTDDlCTqUeWytq9O6XexTzwYp/uih6lJeyrJAM/BRNYDdOVqKWdhgp5+BifSGR8icQf6sfkrDjJ3HNRq0I2S7qM7JD/TovpsYvJbe0ONxN7nzTTqwPXwVIWQt5yNCVn+nNL9xsvIv0ekMLY+qmyNko1Ea0bJ/IAazgaqHbqAZKl2fVdyZxF9dQ/UlSrU7LVCiUO2cZkKwsKdbSQqjxMLnoygLKO6OxijT8EWESWjiXaqBqBaLkB1YbCV1mpBixvJRyNCg0OOyk3CzqULyNejeJp1Rvj4KIv+0DqfsnKdAAWWjRlauTOpITdQadWgpZ3DWHVoCszRhadTlFGLvbBdfYrmYFg0aPRE7JMvpxuEtVdexCpQFES1QcFuo/ml3VQu5HcUTchPCwuH5dQe5byZ3EwIOIqQP8JatiEliKsogaJ1cQhOqxuEvUBQMpQ85o5pB6rylXkovZFay+CbHI/aAcQOVx2WPpxqmmmEKswnZHozZ3TCmKdMrFi8tIpJuICiwyVtYtaONucBuhtxzRYCT6BYsQOTXQxIda6o4ftaPMlCqGkz3iXHlcLFiZXxTMAu4iP2iAtDFSsWKV5JcqCpB20juVIUgsWJ66AMa8bKYf8AkLSxFBXsyTJiqAtGutLE6K0CwTnhQNSy0sRUkYQL0vXrAeKxYu4owQLydSoPIWLEZxBrlCrWPNYsRJGCb0HtQTCxYmRBM7IE6LeUBYsWmGgwHl6KH6YclixOgrQEuzA4D3W+pQK4zbQsWIW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6" name="Picture 4" descr="despair,like,black,and,white,photography,sad,depression-e0270c2b87a41a6629e5a8bdc9a014ec_h.jpg"/>
          <p:cNvPicPr>
            <a:picLocks noChangeAspect="1" noChangeArrowheads="1"/>
          </p:cNvPicPr>
          <p:nvPr/>
        </p:nvPicPr>
        <p:blipFill>
          <a:blip r:embed="rId3" cstate="print"/>
          <a:srcRect/>
          <a:stretch>
            <a:fillRect/>
          </a:stretch>
        </p:blipFill>
        <p:spPr bwMode="auto">
          <a:xfrm>
            <a:off x="1259632" y="332656"/>
            <a:ext cx="6394409" cy="4514454"/>
          </a:xfrm>
          <a:prstGeom prst="rect">
            <a:avLst/>
          </a:prstGeom>
          <a:noFill/>
        </p:spPr>
      </p:pic>
      <p:sp>
        <p:nvSpPr>
          <p:cNvPr id="7" name="TextBox 6"/>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par>
                          <p:cTn id="7" fill="hold">
                            <p:stCondLst>
                              <p:cond delay="0"/>
                            </p:stCondLst>
                            <p:childTnLst>
                              <p:par>
                                <p:cTn id="8" presetID="25"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2276872"/>
            <a:ext cx="8064896" cy="1368152"/>
          </a:xfrm>
        </p:spPr>
        <p:txBody>
          <a:bodyPr>
            <a:noAutofit/>
          </a:bodyPr>
          <a:lstStyle/>
          <a:p>
            <a:endParaRPr lang="en-US" dirty="0" smtClean="0">
              <a:solidFill>
                <a:srgbClr val="FF0066"/>
              </a:solidFill>
              <a:latin typeface="Comic Sans MS" pitchFamily="66" charset="0"/>
            </a:endParaRPr>
          </a:p>
          <a:p>
            <a:endParaRPr lang="en-US" dirty="0" smtClean="0">
              <a:solidFill>
                <a:srgbClr val="FF0066"/>
              </a:solidFill>
              <a:latin typeface="Comic Sans MS" pitchFamily="66" charset="0"/>
            </a:endParaRPr>
          </a:p>
          <a:p>
            <a:r>
              <a:rPr lang="en-US" dirty="0" smtClean="0">
                <a:solidFill>
                  <a:srgbClr val="FF0066"/>
                </a:solidFill>
                <a:latin typeface="Comic Sans MS" pitchFamily="66" charset="0"/>
              </a:rPr>
              <a:t>Approximately 8% of adults will experience major depression at some time in their lives.</a:t>
            </a:r>
          </a:p>
          <a:p>
            <a:r>
              <a:rPr lang="en-US" dirty="0" smtClean="0">
                <a:solidFill>
                  <a:srgbClr val="FF0066"/>
                </a:solidFill>
                <a:latin typeface="Comic Sans MS" pitchFamily="66" charset="0"/>
              </a:rPr>
              <a:t>About 1% of Canadians will experience bipolar disorder (or “manic depression”).</a:t>
            </a:r>
          </a:p>
          <a:p>
            <a:endParaRPr lang="en-US" dirty="0">
              <a:latin typeface="Comic Sans MS" pitchFamily="66" charset="0"/>
            </a:endParaRPr>
          </a:p>
        </p:txBody>
      </p:sp>
      <p:sp>
        <p:nvSpPr>
          <p:cNvPr id="4" name="TextBox 3"/>
          <p:cNvSpPr txBox="1"/>
          <p:nvPr/>
        </p:nvSpPr>
        <p:spPr>
          <a:xfrm>
            <a:off x="323528" y="5661248"/>
            <a:ext cx="5328592" cy="815608"/>
          </a:xfrm>
          <a:prstGeom prst="rect">
            <a:avLst/>
          </a:prstGeom>
          <a:noFill/>
        </p:spPr>
        <p:txBody>
          <a:bodyPr wrap="square" rtlCol="0">
            <a:spAutoFit/>
          </a:bodyPr>
          <a:lstStyle/>
          <a:p>
            <a:r>
              <a:rPr lang="en-US" sz="4700" dirty="0" smtClean="0">
                <a:solidFill>
                  <a:srgbClr val="DA26CD"/>
                </a:solidFill>
                <a:latin typeface="Comic Sans MS" pitchFamily="66" charset="0"/>
              </a:rPr>
              <a:t>Facts &amp; Statistics</a:t>
            </a:r>
            <a:endParaRPr lang="en-US" sz="4700" dirty="0">
              <a:solidFill>
                <a:srgbClr val="DA26CD"/>
              </a:solidFill>
              <a:latin typeface="Comic Sans MS" pitchFamily="66" charset="0"/>
            </a:endParaRPr>
          </a:p>
        </p:txBody>
      </p:sp>
      <p:sp>
        <p:nvSpPr>
          <p:cNvPr id="5" name="TextBox 4"/>
          <p:cNvSpPr txBox="1"/>
          <p:nvPr/>
        </p:nvSpPr>
        <p:spPr>
          <a:xfrm>
            <a:off x="827584" y="2132856"/>
            <a:ext cx="6984776" cy="1200329"/>
          </a:xfrm>
          <a:prstGeom prst="rect">
            <a:avLst/>
          </a:prstGeom>
          <a:noFill/>
        </p:spPr>
        <p:txBody>
          <a:bodyPr wrap="square" rtlCol="0">
            <a:spAutoFit/>
          </a:bodyPr>
          <a:lstStyle/>
          <a:p>
            <a:r>
              <a:rPr lang="en-US" dirty="0" smtClean="0">
                <a:solidFill>
                  <a:srgbClr val="FF0066"/>
                </a:solidFill>
                <a:latin typeface="Comic Sans MS" pitchFamily="66" charset="0"/>
              </a:rPr>
              <a:t>Mental illness indirectly affects all Canadians at some time through a family member, friend or colleague.</a:t>
            </a:r>
          </a:p>
          <a:p>
            <a:r>
              <a:rPr lang="en-US" dirty="0" smtClean="0">
                <a:solidFill>
                  <a:srgbClr val="FF0066"/>
                </a:solidFill>
                <a:latin typeface="Comic Sans MS" pitchFamily="66" charset="0"/>
              </a:rPr>
              <a:t>20% of Canadians will personally experience a mental illness in their lifetime.</a:t>
            </a:r>
          </a:p>
        </p:txBody>
      </p:sp>
      <p:sp>
        <p:nvSpPr>
          <p:cNvPr id="6" name="TextBox 5"/>
          <p:cNvSpPr txBox="1"/>
          <p:nvPr/>
        </p:nvSpPr>
        <p:spPr>
          <a:xfrm>
            <a:off x="827584" y="2132856"/>
            <a:ext cx="6264696" cy="646331"/>
          </a:xfrm>
          <a:prstGeom prst="rect">
            <a:avLst/>
          </a:prstGeom>
          <a:noFill/>
        </p:spPr>
        <p:txBody>
          <a:bodyPr wrap="square" rtlCol="0">
            <a:spAutoFit/>
          </a:bodyPr>
          <a:lstStyle/>
          <a:p>
            <a:r>
              <a:rPr lang="en-US" dirty="0" smtClean="0">
                <a:solidFill>
                  <a:srgbClr val="00B0F0"/>
                </a:solidFill>
                <a:latin typeface="Comic Sans MS" pitchFamily="66" charset="0"/>
              </a:rPr>
              <a:t>Mental illness affects people of all ages, educational and income levels, and cultures.</a:t>
            </a:r>
          </a:p>
        </p:txBody>
      </p:sp>
      <p:sp>
        <p:nvSpPr>
          <p:cNvPr id="7" name="TextBox 6"/>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xit" presetSubtype="10" fill="hold" grpId="1" nodeType="afterEffect">
                                  <p:stCondLst>
                                    <p:cond delay="900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strVal val="ppt_h"/>
                                          </p:val>
                                        </p:tav>
                                      </p:tavLst>
                                    </p:anim>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110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11500"/>
                            </p:stCondLst>
                            <p:childTnLst>
                              <p:par>
                                <p:cTn id="26" presetID="17" presetClass="exit" presetSubtype="10" fill="hold" grpId="1" nodeType="afterEffect">
                                  <p:stCondLst>
                                    <p:cond delay="600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strVal val="ppt_h"/>
                                          </p:val>
                                        </p:tav>
                                      </p:tavLst>
                                    </p:anim>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18000"/>
                            </p:stCondLst>
                            <p:childTnLst>
                              <p:par>
                                <p:cTn id="31" presetID="17" presetClass="entr" presetSubtype="1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5" fill="hold">
                            <p:stCondLst>
                              <p:cond delay="18500"/>
                            </p:stCondLst>
                            <p:childTnLst>
                              <p:par>
                                <p:cTn id="36" presetID="17" presetClass="entr" presetSubtype="1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40" fill="hold">
                            <p:stCondLst>
                              <p:cond delay="19000"/>
                            </p:stCondLst>
                            <p:childTnLst>
                              <p:par>
                                <p:cTn id="41" presetID="17" presetClass="exit" presetSubtype="10" fill="hold" grpId="1" nodeType="afterEffect">
                                  <p:stCondLst>
                                    <p:cond delay="6000"/>
                                  </p:stCondLst>
                                  <p:childTnLst>
                                    <p:anim calcmode="lin" valueType="num">
                                      <p:cBhvr>
                                        <p:cTn id="42" dur="500"/>
                                        <p:tgtEl>
                                          <p:spTgt spid="3">
                                            <p:txEl>
                                              <p:pRg st="2" end="2"/>
                                            </p:txEl>
                                          </p:spTgt>
                                        </p:tgtEl>
                                        <p:attrNameLst>
                                          <p:attrName>ppt_w</p:attrName>
                                        </p:attrNameLst>
                                      </p:cBhvr>
                                      <p:tavLst>
                                        <p:tav tm="0">
                                          <p:val>
                                            <p:strVal val="ppt_w"/>
                                          </p:val>
                                        </p:tav>
                                        <p:tav tm="100000">
                                          <p:val>
                                            <p:fltVal val="0"/>
                                          </p:val>
                                        </p:tav>
                                      </p:tavLst>
                                    </p:anim>
                                    <p:anim calcmode="lin" valueType="num">
                                      <p:cBhvr>
                                        <p:cTn id="43" dur="500"/>
                                        <p:tgtEl>
                                          <p:spTgt spid="3">
                                            <p:txEl>
                                              <p:pRg st="2" end="2"/>
                                            </p:txEl>
                                          </p:spTgt>
                                        </p:tgtEl>
                                        <p:attrNameLst>
                                          <p:attrName>ppt_h</p:attrName>
                                        </p:attrNameLst>
                                      </p:cBhvr>
                                      <p:tavLst>
                                        <p:tav tm="0">
                                          <p:val>
                                            <p:strVal val="ppt_h"/>
                                          </p:val>
                                        </p:tav>
                                        <p:tav tm="100000">
                                          <p:val>
                                            <p:strVal val="ppt_h"/>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par>
                          <p:cTn id="45" fill="hold">
                            <p:stCondLst>
                              <p:cond delay="25500"/>
                            </p:stCondLst>
                            <p:childTnLst>
                              <p:par>
                                <p:cTn id="46" presetID="17" presetClass="exit" presetSubtype="10" fill="hold" grpId="1" nodeType="afterEffect">
                                  <p:stCondLst>
                                    <p:cond delay="3500"/>
                                  </p:stCondLst>
                                  <p:childTnLst>
                                    <p:anim calcmode="lin" valueType="num">
                                      <p:cBhvr>
                                        <p:cTn id="47" dur="500"/>
                                        <p:tgtEl>
                                          <p:spTgt spid="3">
                                            <p:txEl>
                                              <p:pRg st="3" end="3"/>
                                            </p:txEl>
                                          </p:spTgt>
                                        </p:tgtEl>
                                        <p:attrNameLst>
                                          <p:attrName>ppt_w</p:attrName>
                                        </p:attrNameLst>
                                      </p:cBhvr>
                                      <p:tavLst>
                                        <p:tav tm="0">
                                          <p:val>
                                            <p:strVal val="ppt_w"/>
                                          </p:val>
                                        </p:tav>
                                        <p:tav tm="100000">
                                          <p:val>
                                            <p:fltVal val="0"/>
                                          </p:val>
                                        </p:tav>
                                      </p:tavLst>
                                    </p:anim>
                                    <p:anim calcmode="lin" valueType="num">
                                      <p:cBhvr>
                                        <p:cTn id="48" dur="500"/>
                                        <p:tgtEl>
                                          <p:spTgt spid="3">
                                            <p:txEl>
                                              <p:pRg st="3" end="3"/>
                                            </p:txEl>
                                          </p:spTgt>
                                        </p:tgtEl>
                                        <p:attrNameLst>
                                          <p:attrName>ppt_h</p:attrName>
                                        </p:attrNameLst>
                                      </p:cBhvr>
                                      <p:tavLst>
                                        <p:tav tm="0">
                                          <p:val>
                                            <p:strVal val="ppt_h"/>
                                          </p:val>
                                        </p:tav>
                                        <p:tav tm="100000">
                                          <p:val>
                                            <p:strVal val="ppt_h"/>
                                          </p:val>
                                        </p:tav>
                                      </p:tavLst>
                                    </p:anim>
                                    <p:set>
                                      <p:cBhvr>
                                        <p:cTn id="49" dur="1" fill="hold">
                                          <p:stCondLst>
                                            <p:cond delay="499"/>
                                          </p:stCondLst>
                                        </p:cTn>
                                        <p:tgtEl>
                                          <p:spTgt spid="3">
                                            <p:txEl>
                                              <p:pRg st="3" end="3"/>
                                            </p:txEl>
                                          </p:spTgt>
                                        </p:tgtEl>
                                        <p:attrNameLst>
                                          <p:attrName>style.visibility</p:attrName>
                                        </p:attrNameLst>
                                      </p:cBhvr>
                                      <p:to>
                                        <p:strVal val="hidden"/>
                                      </p:to>
                                    </p:set>
                                  </p:childTnLst>
                                </p:cTn>
                              </p:par>
                            </p:childTnLst>
                          </p:cTn>
                        </p:par>
                        <p:par>
                          <p:cTn id="50" fill="hold">
                            <p:stCondLst>
                              <p:cond delay="29500"/>
                            </p:stCondLst>
                            <p:childTnLst>
                              <p:par>
                                <p:cTn id="51" presetID="25" presetClass="entr" presetSubtype="0" fill="hold" grpId="0" nodeType="afterEffect">
                                  <p:stCondLst>
                                    <p:cond delay="20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5" grpId="0"/>
      <p:bldP spid="5" grpId="1"/>
      <p:bldP spid="6" grpId="0"/>
      <p:bldP spid="6"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772816"/>
            <a:ext cx="8151440" cy="1224136"/>
          </a:xfrm>
        </p:spPr>
        <p:txBody>
          <a:bodyPr>
            <a:normAutofit/>
          </a:bodyPr>
          <a:lstStyle/>
          <a:p>
            <a:r>
              <a:rPr lang="en-US" dirty="0" smtClean="0">
                <a:solidFill>
                  <a:srgbClr val="00B0F0"/>
                </a:solidFill>
                <a:latin typeface="Comic Sans MS" pitchFamily="66" charset="0"/>
              </a:rPr>
              <a:t>Once depression is recognized, help can make a difference for 80% of people who are affected, allowing them to get back to their regular activities.</a:t>
            </a:r>
          </a:p>
        </p:txBody>
      </p:sp>
      <p:sp>
        <p:nvSpPr>
          <p:cNvPr id="4" name="TextBox 3"/>
          <p:cNvSpPr txBox="1"/>
          <p:nvPr/>
        </p:nvSpPr>
        <p:spPr>
          <a:xfrm>
            <a:off x="323528" y="5661248"/>
            <a:ext cx="5328592" cy="815608"/>
          </a:xfrm>
          <a:prstGeom prst="rect">
            <a:avLst/>
          </a:prstGeom>
          <a:noFill/>
        </p:spPr>
        <p:txBody>
          <a:bodyPr wrap="square" rtlCol="0">
            <a:spAutoFit/>
          </a:bodyPr>
          <a:lstStyle/>
          <a:p>
            <a:r>
              <a:rPr lang="en-US" sz="4700" dirty="0" smtClean="0">
                <a:solidFill>
                  <a:srgbClr val="DA26CD"/>
                </a:solidFill>
                <a:latin typeface="Comic Sans MS" pitchFamily="66" charset="0"/>
              </a:rPr>
              <a:t>Facts &amp; Statistics</a:t>
            </a:r>
            <a:endParaRPr lang="en-US" sz="4700" dirty="0">
              <a:solidFill>
                <a:srgbClr val="DA26CD"/>
              </a:solidFill>
              <a:latin typeface="Comic Sans MS" pitchFamily="66" charset="0"/>
            </a:endParaRPr>
          </a:p>
        </p:txBody>
      </p:sp>
      <p:sp>
        <p:nvSpPr>
          <p:cNvPr id="5" name="TextBox 4"/>
          <p:cNvSpPr txBox="1"/>
          <p:nvPr/>
        </p:nvSpPr>
        <p:spPr>
          <a:xfrm>
            <a:off x="755576" y="2204864"/>
            <a:ext cx="7344816" cy="923330"/>
          </a:xfrm>
          <a:prstGeom prst="rect">
            <a:avLst/>
          </a:prstGeom>
          <a:noFill/>
        </p:spPr>
        <p:txBody>
          <a:bodyPr wrap="square" rtlCol="0">
            <a:spAutoFit/>
          </a:bodyPr>
          <a:lstStyle/>
          <a:p>
            <a:r>
              <a:rPr lang="en-US" dirty="0" smtClean="0">
                <a:solidFill>
                  <a:srgbClr val="DA26CD"/>
                </a:solidFill>
                <a:latin typeface="Comic Sans MS" pitchFamily="66" charset="0"/>
              </a:rPr>
              <a:t>Today, approximately 5% of male youth and 12% of female youth, age 12 to 19, have experienced a major depressive episode.</a:t>
            </a:r>
          </a:p>
          <a:p>
            <a:endParaRPr lang="en-US" dirty="0"/>
          </a:p>
        </p:txBody>
      </p:sp>
      <p:sp>
        <p:nvSpPr>
          <p:cNvPr id="6" name="TextBox 5"/>
          <p:cNvSpPr txBox="1"/>
          <p:nvPr/>
        </p:nvSpPr>
        <p:spPr>
          <a:xfrm>
            <a:off x="755576" y="2060848"/>
            <a:ext cx="7128792" cy="923330"/>
          </a:xfrm>
          <a:prstGeom prst="rect">
            <a:avLst/>
          </a:prstGeom>
          <a:noFill/>
        </p:spPr>
        <p:txBody>
          <a:bodyPr wrap="square" rtlCol="0">
            <a:spAutoFit/>
          </a:bodyPr>
          <a:lstStyle/>
          <a:p>
            <a:r>
              <a:rPr lang="en-US" dirty="0" smtClean="0">
                <a:solidFill>
                  <a:srgbClr val="FF0066"/>
                </a:solidFill>
                <a:latin typeface="Comic Sans MS" pitchFamily="66" charset="0"/>
              </a:rPr>
              <a:t>The total number of 12-19 year olds in Canada at risk for developing depression is a staggering 3.2 million.</a:t>
            </a:r>
          </a:p>
          <a:p>
            <a:endParaRPr lang="en-US" dirty="0"/>
          </a:p>
        </p:txBody>
      </p:sp>
      <p:sp>
        <p:nvSpPr>
          <p:cNvPr id="7" name="TextBox 6"/>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xit" presetSubtype="10" fill="hold" grpId="1" nodeType="afterEffect">
                                  <p:stCondLst>
                                    <p:cond delay="650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strVal val="ppt_h"/>
                                          </p:val>
                                        </p:tav>
                                      </p:tavLst>
                                    </p:anim>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85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9000"/>
                            </p:stCondLst>
                            <p:childTnLst>
                              <p:par>
                                <p:cTn id="26" presetID="17" presetClass="exit" presetSubtype="10" fill="hold" grpId="1" nodeType="afterEffect">
                                  <p:stCondLst>
                                    <p:cond delay="600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strVal val="ppt_h"/>
                                          </p:val>
                                        </p:tav>
                                      </p:tavLst>
                                    </p:anim>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15500"/>
                            </p:stCondLst>
                            <p:childTnLst>
                              <p:par>
                                <p:cTn id="31" presetID="17" presetClass="entr" presetSubtype="1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35" fill="hold">
                            <p:stCondLst>
                              <p:cond delay="16000"/>
                            </p:stCondLst>
                            <p:childTnLst>
                              <p:par>
                                <p:cTn id="36" presetID="17" presetClass="exit" presetSubtype="10" fill="hold" grpId="1" nodeType="afterEffect">
                                  <p:stCondLst>
                                    <p:cond delay="7500"/>
                                  </p:stCondLst>
                                  <p:childTnLst>
                                    <p:anim calcmode="lin" valueType="num">
                                      <p:cBhvr>
                                        <p:cTn id="37" dur="500"/>
                                        <p:tgtEl>
                                          <p:spTgt spid="3">
                                            <p:txEl>
                                              <p:pRg st="0" end="0"/>
                                            </p:txEl>
                                          </p:spTgt>
                                        </p:tgtEl>
                                        <p:attrNameLst>
                                          <p:attrName>ppt_w</p:attrName>
                                        </p:attrNameLst>
                                      </p:cBhvr>
                                      <p:tavLst>
                                        <p:tav tm="0">
                                          <p:val>
                                            <p:strVal val="ppt_w"/>
                                          </p:val>
                                        </p:tav>
                                        <p:tav tm="100000">
                                          <p:val>
                                            <p:fltVal val="0"/>
                                          </p:val>
                                        </p:tav>
                                      </p:tavLst>
                                    </p:anim>
                                    <p:anim calcmode="lin" valueType="num">
                                      <p:cBhvr>
                                        <p:cTn id="38" dur="500"/>
                                        <p:tgtEl>
                                          <p:spTgt spid="3">
                                            <p:txEl>
                                              <p:pRg st="0" end="0"/>
                                            </p:txEl>
                                          </p:spTgt>
                                        </p:tgtEl>
                                        <p:attrNameLst>
                                          <p:attrName>ppt_h</p:attrName>
                                        </p:attrNameLst>
                                      </p:cBhvr>
                                      <p:tavLst>
                                        <p:tav tm="0">
                                          <p:val>
                                            <p:strVal val="ppt_h"/>
                                          </p:val>
                                        </p:tav>
                                        <p:tav tm="100000">
                                          <p:val>
                                            <p:strVal val="ppt_h"/>
                                          </p:val>
                                        </p:tav>
                                      </p:tavLst>
                                    </p:anim>
                                    <p:set>
                                      <p:cBhvr>
                                        <p:cTn id="39" dur="1" fill="hold">
                                          <p:stCondLst>
                                            <p:cond delay="499"/>
                                          </p:stCondLst>
                                        </p:cTn>
                                        <p:tgtEl>
                                          <p:spTgt spid="3">
                                            <p:txEl>
                                              <p:pRg st="0" end="0"/>
                                            </p:txEl>
                                          </p:spTgt>
                                        </p:tgtEl>
                                        <p:attrNameLst>
                                          <p:attrName>style.visibility</p:attrName>
                                        </p:attrNameLst>
                                      </p:cBhvr>
                                      <p:to>
                                        <p:strVal val="hidden"/>
                                      </p:to>
                                    </p:set>
                                  </p:childTnLst>
                                </p:cTn>
                              </p:par>
                            </p:childTnLst>
                          </p:cTn>
                        </p:par>
                        <p:par>
                          <p:cTn id="40" fill="hold">
                            <p:stCondLst>
                              <p:cond delay="24000"/>
                            </p:stCondLst>
                            <p:childTnLst>
                              <p:par>
                                <p:cTn id="41" presetID="25" presetClass="entr" presetSubtype="0" fill="hold" grpId="0" nodeType="afterEffect">
                                  <p:stCondLst>
                                    <p:cond delay="200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5" grpId="0"/>
      <p:bldP spid="5" grpId="1"/>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5736" y="2348880"/>
            <a:ext cx="5544616" cy="1124744"/>
          </a:xfrm>
        </p:spPr>
        <p:txBody>
          <a:bodyPr>
            <a:normAutofit/>
          </a:bodyPr>
          <a:lstStyle/>
          <a:p>
            <a:pPr fontAlgn="base"/>
            <a:endParaRPr lang="en-US" baseline="30000" dirty="0" smtClean="0">
              <a:latin typeface="Comic Sans MS" pitchFamily="66" charset="0"/>
            </a:endParaRPr>
          </a:p>
          <a:p>
            <a:r>
              <a:rPr lang="en-US" sz="1800" dirty="0" smtClean="0">
                <a:solidFill>
                  <a:srgbClr val="00B0F0"/>
                </a:solidFill>
                <a:latin typeface="Comic Sans MS" pitchFamily="66" charset="0"/>
              </a:rPr>
              <a:t>One year prevalence of depression:</a:t>
            </a:r>
          </a:p>
          <a:p>
            <a:r>
              <a:rPr lang="en-US" sz="1800" dirty="0" smtClean="0">
                <a:solidFill>
                  <a:srgbClr val="00B0F0"/>
                </a:solidFill>
                <a:latin typeface="Comic Sans MS" pitchFamily="66" charset="0"/>
              </a:rPr>
              <a:t>major depression - 4.8%</a:t>
            </a:r>
          </a:p>
          <a:p>
            <a:r>
              <a:rPr lang="en-US" sz="1800" dirty="0" smtClean="0">
                <a:solidFill>
                  <a:srgbClr val="00B0F0"/>
                </a:solidFill>
                <a:latin typeface="Comic Sans MS" pitchFamily="66" charset="0"/>
              </a:rPr>
              <a:t>bipolar disorder - 1.0%</a:t>
            </a:r>
          </a:p>
          <a:p>
            <a:pPr fontAlgn="base"/>
            <a:endParaRPr lang="en-US" dirty="0" smtClean="0">
              <a:solidFill>
                <a:srgbClr val="00B0F0"/>
              </a:solidFill>
            </a:endParaRPr>
          </a:p>
        </p:txBody>
      </p:sp>
      <p:sp>
        <p:nvSpPr>
          <p:cNvPr id="4" name="TextBox 3"/>
          <p:cNvSpPr txBox="1"/>
          <p:nvPr/>
        </p:nvSpPr>
        <p:spPr>
          <a:xfrm>
            <a:off x="323528" y="5661248"/>
            <a:ext cx="5328592" cy="815608"/>
          </a:xfrm>
          <a:prstGeom prst="rect">
            <a:avLst/>
          </a:prstGeom>
          <a:noFill/>
        </p:spPr>
        <p:txBody>
          <a:bodyPr wrap="square" rtlCol="0">
            <a:spAutoFit/>
          </a:bodyPr>
          <a:lstStyle/>
          <a:p>
            <a:r>
              <a:rPr lang="en-US" sz="4700" dirty="0" smtClean="0">
                <a:solidFill>
                  <a:srgbClr val="DA26CD"/>
                </a:solidFill>
                <a:latin typeface="Comic Sans MS" pitchFamily="66" charset="0"/>
              </a:rPr>
              <a:t>Facts &amp; Statistics</a:t>
            </a:r>
            <a:endParaRPr lang="en-US" sz="4700" dirty="0">
              <a:solidFill>
                <a:srgbClr val="DA26CD"/>
              </a:solidFill>
              <a:latin typeface="Comic Sans MS" pitchFamily="66" charset="0"/>
            </a:endParaRPr>
          </a:p>
        </p:txBody>
      </p:sp>
      <p:sp>
        <p:nvSpPr>
          <p:cNvPr id="5" name="TextBox 4"/>
          <p:cNvSpPr txBox="1"/>
          <p:nvPr/>
        </p:nvSpPr>
        <p:spPr>
          <a:xfrm>
            <a:off x="792088" y="2276872"/>
            <a:ext cx="7380312" cy="646331"/>
          </a:xfrm>
          <a:prstGeom prst="rect">
            <a:avLst/>
          </a:prstGeom>
          <a:noFill/>
        </p:spPr>
        <p:txBody>
          <a:bodyPr wrap="square" rtlCol="0">
            <a:spAutoFit/>
          </a:bodyPr>
          <a:lstStyle/>
          <a:p>
            <a:r>
              <a:rPr lang="en-US" dirty="0" smtClean="0">
                <a:solidFill>
                  <a:srgbClr val="FF0066"/>
                </a:solidFill>
                <a:latin typeface="Comic Sans MS" pitchFamily="66" charset="0"/>
              </a:rPr>
              <a:t>About 11% of men and 16% of women in Canada will experience major depression in the course of their lives.</a:t>
            </a:r>
            <a:endParaRPr lang="en-US" dirty="0">
              <a:solidFill>
                <a:srgbClr val="FF0066"/>
              </a:solidFill>
            </a:endParaRPr>
          </a:p>
        </p:txBody>
      </p:sp>
      <p:sp>
        <p:nvSpPr>
          <p:cNvPr id="6" name="TextBox 5"/>
          <p:cNvSpPr txBox="1"/>
          <p:nvPr/>
        </p:nvSpPr>
        <p:spPr>
          <a:xfrm>
            <a:off x="971600" y="2132856"/>
            <a:ext cx="6912768" cy="923330"/>
          </a:xfrm>
          <a:prstGeom prst="rect">
            <a:avLst/>
          </a:prstGeom>
          <a:noFill/>
        </p:spPr>
        <p:txBody>
          <a:bodyPr wrap="square" rtlCol="0">
            <a:spAutoFit/>
          </a:bodyPr>
          <a:lstStyle/>
          <a:p>
            <a:r>
              <a:rPr lang="en-US" dirty="0" smtClean="0">
                <a:solidFill>
                  <a:srgbClr val="FF0066"/>
                </a:solidFill>
                <a:latin typeface="Comic Sans MS" pitchFamily="66" charset="0"/>
              </a:rPr>
              <a:t>Depression can limit your quality of life, affect relationships, lead to lost time from work or school and contribute to other chronic diseases such as diabetes and heart diseases.</a:t>
            </a:r>
            <a:endParaRPr lang="en-US" dirty="0">
              <a:solidFill>
                <a:srgbClr val="FF0066"/>
              </a:solidFill>
            </a:endParaRPr>
          </a:p>
        </p:txBody>
      </p:sp>
      <p:sp>
        <p:nvSpPr>
          <p:cNvPr id="7" name="TextBox 6"/>
          <p:cNvSpPr txBox="1"/>
          <p:nvPr/>
        </p:nvSpPr>
        <p:spPr>
          <a:xfrm>
            <a:off x="899592" y="2132856"/>
            <a:ext cx="6840760" cy="923330"/>
          </a:xfrm>
          <a:prstGeom prst="rect">
            <a:avLst/>
          </a:prstGeom>
          <a:noFill/>
        </p:spPr>
        <p:txBody>
          <a:bodyPr wrap="square" rtlCol="0">
            <a:spAutoFit/>
          </a:bodyPr>
          <a:lstStyle/>
          <a:p>
            <a:r>
              <a:rPr lang="en-US" dirty="0" smtClean="0">
                <a:solidFill>
                  <a:srgbClr val="DA26CD"/>
                </a:solidFill>
                <a:latin typeface="Comic Sans MS" pitchFamily="66" charset="0"/>
              </a:rPr>
              <a:t>Sometimes it leads to suicide. Fortunately, for most people, depression can be treated effectively.</a:t>
            </a:r>
          </a:p>
          <a:p>
            <a:endParaRPr lang="en-US" dirty="0"/>
          </a:p>
        </p:txBody>
      </p:sp>
      <p:sp>
        <p:nvSpPr>
          <p:cNvPr id="8" name="TextBox 7"/>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xit" presetSubtype="10" fill="hold" grpId="1" nodeType="afterEffect">
                                  <p:stCondLst>
                                    <p:cond delay="700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strVal val="ppt_h"/>
                                          </p:val>
                                        </p:tav>
                                      </p:tavLst>
                                    </p:anim>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90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9500"/>
                            </p:stCondLst>
                            <p:childTnLst>
                              <p:par>
                                <p:cTn id="26" presetID="17" presetClass="exit" presetSubtype="10" fill="hold" grpId="1" nodeType="afterEffect">
                                  <p:stCondLst>
                                    <p:cond delay="700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strVal val="ppt_h"/>
                                          </p:val>
                                        </p:tav>
                                      </p:tavLst>
                                    </p:anim>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17000"/>
                            </p:stCondLst>
                            <p:childTnLst>
                              <p:par>
                                <p:cTn id="31" presetID="17" presetClass="entr" presetSubtype="1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childTnLst>
                          </p:cTn>
                        </p:par>
                        <p:par>
                          <p:cTn id="35" fill="hold">
                            <p:stCondLst>
                              <p:cond delay="17500"/>
                            </p:stCondLst>
                            <p:childTnLst>
                              <p:par>
                                <p:cTn id="36" presetID="17" presetClass="exit" presetSubtype="10" fill="hold" grpId="1" nodeType="afterEffect">
                                  <p:stCondLst>
                                    <p:cond delay="700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strVal val="ppt_h"/>
                                          </p:val>
                                        </p:tav>
                                      </p:tavLst>
                                    </p:anim>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25000"/>
                            </p:stCondLst>
                            <p:childTnLst>
                              <p:par>
                                <p:cTn id="41" presetID="17" presetClass="entr" presetSubtype="10" fill="hold" grpId="1"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45" fill="hold">
                            <p:stCondLst>
                              <p:cond delay="25500"/>
                            </p:stCondLst>
                            <p:childTnLst>
                              <p:par>
                                <p:cTn id="46" presetID="17" presetClass="entr" presetSubtype="10" fill="hold" grpId="1" nodeType="after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p:cTn id="4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50" fill="hold">
                            <p:stCondLst>
                              <p:cond delay="26000"/>
                            </p:stCondLst>
                            <p:childTnLst>
                              <p:par>
                                <p:cTn id="51" presetID="17" presetClass="entr" presetSubtype="10" fill="hold" grpId="1" nodeType="after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55" fill="hold">
                            <p:stCondLst>
                              <p:cond delay="26500"/>
                            </p:stCondLst>
                            <p:childTnLst>
                              <p:par>
                                <p:cTn id="56" presetID="17" presetClass="exit" presetSubtype="10" fill="hold" grpId="2" nodeType="afterEffect">
                                  <p:stCondLst>
                                    <p:cond delay="7000"/>
                                  </p:stCondLst>
                                  <p:childTnLst>
                                    <p:anim calcmode="lin" valueType="num">
                                      <p:cBhvr>
                                        <p:cTn id="57" dur="500"/>
                                        <p:tgtEl>
                                          <p:spTgt spid="3">
                                            <p:txEl>
                                              <p:pRg st="1" end="1"/>
                                            </p:txEl>
                                          </p:spTgt>
                                        </p:tgtEl>
                                        <p:attrNameLst>
                                          <p:attrName>ppt_w</p:attrName>
                                        </p:attrNameLst>
                                      </p:cBhvr>
                                      <p:tavLst>
                                        <p:tav tm="0">
                                          <p:val>
                                            <p:strVal val="ppt_w"/>
                                          </p:val>
                                        </p:tav>
                                        <p:tav tm="100000">
                                          <p:val>
                                            <p:fltVal val="0"/>
                                          </p:val>
                                        </p:tav>
                                      </p:tavLst>
                                    </p:anim>
                                    <p:anim calcmode="lin" valueType="num">
                                      <p:cBhvr>
                                        <p:cTn id="58" dur="500"/>
                                        <p:tgtEl>
                                          <p:spTgt spid="3">
                                            <p:txEl>
                                              <p:pRg st="1" end="1"/>
                                            </p:txEl>
                                          </p:spTgt>
                                        </p:tgtEl>
                                        <p:attrNameLst>
                                          <p:attrName>ppt_h</p:attrName>
                                        </p:attrNameLst>
                                      </p:cBhvr>
                                      <p:tavLst>
                                        <p:tav tm="0">
                                          <p:val>
                                            <p:strVal val="ppt_h"/>
                                          </p:val>
                                        </p:tav>
                                        <p:tav tm="100000">
                                          <p:val>
                                            <p:strVal val="ppt_h"/>
                                          </p:val>
                                        </p:tav>
                                      </p:tavLst>
                                    </p:anim>
                                    <p:set>
                                      <p:cBhvr>
                                        <p:cTn id="59" dur="1" fill="hold">
                                          <p:stCondLst>
                                            <p:cond delay="499"/>
                                          </p:stCondLst>
                                        </p:cTn>
                                        <p:tgtEl>
                                          <p:spTgt spid="3">
                                            <p:txEl>
                                              <p:pRg st="1" end="1"/>
                                            </p:txEl>
                                          </p:spTgt>
                                        </p:tgtEl>
                                        <p:attrNameLst>
                                          <p:attrName>style.visibility</p:attrName>
                                        </p:attrNameLst>
                                      </p:cBhvr>
                                      <p:to>
                                        <p:strVal val="hidden"/>
                                      </p:to>
                                    </p:set>
                                  </p:childTnLst>
                                </p:cTn>
                              </p:par>
                              <p:par>
                                <p:cTn id="60" presetID="17" presetClass="exit" presetSubtype="10" fill="hold" grpId="2" nodeType="withEffect">
                                  <p:stCondLst>
                                    <p:cond delay="7000"/>
                                  </p:stCondLst>
                                  <p:childTnLst>
                                    <p:anim calcmode="lin" valueType="num">
                                      <p:cBhvr>
                                        <p:cTn id="61" dur="500"/>
                                        <p:tgtEl>
                                          <p:spTgt spid="3">
                                            <p:txEl>
                                              <p:pRg st="2" end="2"/>
                                            </p:txEl>
                                          </p:spTgt>
                                        </p:tgtEl>
                                        <p:attrNameLst>
                                          <p:attrName>ppt_w</p:attrName>
                                        </p:attrNameLst>
                                      </p:cBhvr>
                                      <p:tavLst>
                                        <p:tav tm="0">
                                          <p:val>
                                            <p:strVal val="ppt_w"/>
                                          </p:val>
                                        </p:tav>
                                        <p:tav tm="100000">
                                          <p:val>
                                            <p:fltVal val="0"/>
                                          </p:val>
                                        </p:tav>
                                      </p:tavLst>
                                    </p:anim>
                                    <p:anim calcmode="lin" valueType="num">
                                      <p:cBhvr>
                                        <p:cTn id="62" dur="500"/>
                                        <p:tgtEl>
                                          <p:spTgt spid="3">
                                            <p:txEl>
                                              <p:pRg st="2" end="2"/>
                                            </p:txEl>
                                          </p:spTgt>
                                        </p:tgtEl>
                                        <p:attrNameLst>
                                          <p:attrName>ppt_h</p:attrName>
                                        </p:attrNameLst>
                                      </p:cBhvr>
                                      <p:tavLst>
                                        <p:tav tm="0">
                                          <p:val>
                                            <p:strVal val="ppt_h"/>
                                          </p:val>
                                        </p:tav>
                                        <p:tav tm="100000">
                                          <p:val>
                                            <p:strVal val="ppt_h"/>
                                          </p:val>
                                        </p:tav>
                                      </p:tavLst>
                                    </p:anim>
                                    <p:set>
                                      <p:cBhvr>
                                        <p:cTn id="63" dur="1" fill="hold">
                                          <p:stCondLst>
                                            <p:cond delay="499"/>
                                          </p:stCondLst>
                                        </p:cTn>
                                        <p:tgtEl>
                                          <p:spTgt spid="3">
                                            <p:txEl>
                                              <p:pRg st="2" end="2"/>
                                            </p:txEl>
                                          </p:spTgt>
                                        </p:tgtEl>
                                        <p:attrNameLst>
                                          <p:attrName>style.visibility</p:attrName>
                                        </p:attrNameLst>
                                      </p:cBhvr>
                                      <p:to>
                                        <p:strVal val="hidden"/>
                                      </p:to>
                                    </p:set>
                                  </p:childTnLst>
                                </p:cTn>
                              </p:par>
                              <p:par>
                                <p:cTn id="64" presetID="17" presetClass="exit" presetSubtype="10" fill="hold" grpId="2" nodeType="withEffect">
                                  <p:stCondLst>
                                    <p:cond delay="7000"/>
                                  </p:stCondLst>
                                  <p:childTnLst>
                                    <p:anim calcmode="lin" valueType="num">
                                      <p:cBhvr>
                                        <p:cTn id="65" dur="500"/>
                                        <p:tgtEl>
                                          <p:spTgt spid="3">
                                            <p:txEl>
                                              <p:pRg st="3" end="3"/>
                                            </p:txEl>
                                          </p:spTgt>
                                        </p:tgtEl>
                                        <p:attrNameLst>
                                          <p:attrName>ppt_w</p:attrName>
                                        </p:attrNameLst>
                                      </p:cBhvr>
                                      <p:tavLst>
                                        <p:tav tm="0">
                                          <p:val>
                                            <p:strVal val="ppt_w"/>
                                          </p:val>
                                        </p:tav>
                                        <p:tav tm="100000">
                                          <p:val>
                                            <p:fltVal val="0"/>
                                          </p:val>
                                        </p:tav>
                                      </p:tavLst>
                                    </p:anim>
                                    <p:anim calcmode="lin" valueType="num">
                                      <p:cBhvr>
                                        <p:cTn id="66" dur="500"/>
                                        <p:tgtEl>
                                          <p:spTgt spid="3">
                                            <p:txEl>
                                              <p:pRg st="3" end="3"/>
                                            </p:txEl>
                                          </p:spTgt>
                                        </p:tgtEl>
                                        <p:attrNameLst>
                                          <p:attrName>ppt_h</p:attrName>
                                        </p:attrNameLst>
                                      </p:cBhvr>
                                      <p:tavLst>
                                        <p:tav tm="0">
                                          <p:val>
                                            <p:strVal val="ppt_h"/>
                                          </p:val>
                                        </p:tav>
                                        <p:tav tm="100000">
                                          <p:val>
                                            <p:strVal val="ppt_h"/>
                                          </p:val>
                                        </p:tav>
                                      </p:tavLst>
                                    </p:anim>
                                    <p:set>
                                      <p:cBhvr>
                                        <p:cTn id="67" dur="1" fill="hold">
                                          <p:stCondLst>
                                            <p:cond delay="499"/>
                                          </p:stCondLst>
                                        </p:cTn>
                                        <p:tgtEl>
                                          <p:spTgt spid="3">
                                            <p:txEl>
                                              <p:pRg st="3" end="3"/>
                                            </p:txEl>
                                          </p:spTgt>
                                        </p:tgtEl>
                                        <p:attrNameLst>
                                          <p:attrName>style.visibility</p:attrName>
                                        </p:attrNameLst>
                                      </p:cBhvr>
                                      <p:to>
                                        <p:strVal val="hidden"/>
                                      </p:to>
                                    </p:set>
                                  </p:childTnLst>
                                </p:cTn>
                              </p:par>
                            </p:childTnLst>
                          </p:cTn>
                        </p:par>
                        <p:par>
                          <p:cTn id="68" fill="hold">
                            <p:stCondLst>
                              <p:cond delay="34000"/>
                            </p:stCondLst>
                            <p:childTnLst>
                              <p:par>
                                <p:cTn id="69" presetID="25" presetClass="entr" presetSubtype="0" fill="hold" grpId="0" nodeType="afterEffect">
                                  <p:stCondLst>
                                    <p:cond delay="200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P spid="4" grpId="0"/>
      <p:bldP spid="5" grpId="0"/>
      <p:bldP spid="5" grpId="1"/>
      <p:bldP spid="6" grpId="0"/>
      <p:bldP spid="6" grpId="1"/>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7096" y="1268760"/>
            <a:ext cx="8136904" cy="1800200"/>
          </a:xfrm>
        </p:spPr>
        <p:txBody>
          <a:bodyPr>
            <a:noAutofit/>
          </a:bodyPr>
          <a:lstStyle/>
          <a:p>
            <a:endParaRPr lang="en-US" sz="2400" dirty="0" smtClean="0">
              <a:latin typeface="Comic Sans MS" pitchFamily="66" charset="0"/>
            </a:endParaRPr>
          </a:p>
          <a:p>
            <a:endParaRPr lang="en-US" sz="1800" dirty="0" smtClean="0">
              <a:latin typeface="Comic Sans MS" pitchFamily="66" charset="0"/>
            </a:endParaRPr>
          </a:p>
          <a:p>
            <a:r>
              <a:rPr lang="en-US" sz="1800" dirty="0" smtClean="0">
                <a:solidFill>
                  <a:srgbClr val="00B0F0"/>
                </a:solidFill>
                <a:latin typeface="Comic Sans MS" pitchFamily="66" charset="0"/>
              </a:rPr>
              <a:t>Lifetime prevalence rates vary but have been reported </a:t>
            </a:r>
          </a:p>
          <a:p>
            <a:r>
              <a:rPr lang="en-US" sz="1800" dirty="0" smtClean="0">
                <a:solidFill>
                  <a:srgbClr val="00B0F0"/>
                </a:solidFill>
                <a:latin typeface="Comic Sans MS" pitchFamily="66" charset="0"/>
              </a:rPr>
              <a:t>between 2% and 19%, 9, 13, 14, in Canadian adults over 18 years, speciﬁcally, lifetime prevalence rates are about 12%.1</a:t>
            </a:r>
          </a:p>
          <a:p>
            <a:r>
              <a:rPr lang="en-US" sz="900" dirty="0" smtClean="0">
                <a:solidFill>
                  <a:srgbClr val="00B0F0"/>
                </a:solidFill>
                <a:latin typeface="Comic Sans MS" pitchFamily="66" charset="0"/>
              </a:rPr>
              <a:t> </a:t>
            </a:r>
          </a:p>
        </p:txBody>
      </p:sp>
      <p:sp>
        <p:nvSpPr>
          <p:cNvPr id="4" name="TextBox 3"/>
          <p:cNvSpPr txBox="1"/>
          <p:nvPr/>
        </p:nvSpPr>
        <p:spPr>
          <a:xfrm>
            <a:off x="323528" y="5661248"/>
            <a:ext cx="5328592" cy="815608"/>
          </a:xfrm>
          <a:prstGeom prst="rect">
            <a:avLst/>
          </a:prstGeom>
          <a:noFill/>
        </p:spPr>
        <p:txBody>
          <a:bodyPr wrap="square" rtlCol="0">
            <a:spAutoFit/>
          </a:bodyPr>
          <a:lstStyle/>
          <a:p>
            <a:r>
              <a:rPr lang="en-US" sz="4700" dirty="0" smtClean="0">
                <a:solidFill>
                  <a:srgbClr val="DA26CD"/>
                </a:solidFill>
                <a:latin typeface="Comic Sans MS" pitchFamily="66" charset="0"/>
              </a:rPr>
              <a:t>Facts &amp; Statistics</a:t>
            </a:r>
            <a:endParaRPr lang="en-US" sz="4700" dirty="0">
              <a:solidFill>
                <a:srgbClr val="DA26CD"/>
              </a:solidFill>
              <a:latin typeface="Comic Sans MS" pitchFamily="66" charset="0"/>
            </a:endParaRPr>
          </a:p>
        </p:txBody>
      </p:sp>
      <p:sp>
        <p:nvSpPr>
          <p:cNvPr id="5" name="TextBox 4"/>
          <p:cNvSpPr txBox="1"/>
          <p:nvPr/>
        </p:nvSpPr>
        <p:spPr>
          <a:xfrm>
            <a:off x="971600" y="2060848"/>
            <a:ext cx="7272808" cy="923330"/>
          </a:xfrm>
          <a:prstGeom prst="rect">
            <a:avLst/>
          </a:prstGeom>
          <a:noFill/>
        </p:spPr>
        <p:txBody>
          <a:bodyPr wrap="square" rtlCol="0">
            <a:spAutoFit/>
          </a:bodyPr>
          <a:lstStyle/>
          <a:p>
            <a:r>
              <a:rPr lang="en-US" dirty="0" smtClean="0">
                <a:solidFill>
                  <a:srgbClr val="DA26CD"/>
                </a:solidFill>
                <a:latin typeface="Comic Sans MS" pitchFamily="66" charset="0"/>
              </a:rPr>
              <a:t>More than 50% of individuals who experience one major </a:t>
            </a:r>
          </a:p>
          <a:p>
            <a:r>
              <a:rPr lang="en-US" dirty="0" smtClean="0">
                <a:solidFill>
                  <a:srgbClr val="DA26CD"/>
                </a:solidFill>
                <a:latin typeface="Comic Sans MS" pitchFamily="66" charset="0"/>
              </a:rPr>
              <a:t>depressive episode suffer from a recurrent episode</a:t>
            </a:r>
          </a:p>
          <a:p>
            <a:endParaRPr lang="en-US" dirty="0"/>
          </a:p>
        </p:txBody>
      </p:sp>
      <p:sp>
        <p:nvSpPr>
          <p:cNvPr id="6" name="TextBox 5"/>
          <p:cNvSpPr txBox="1"/>
          <p:nvPr/>
        </p:nvSpPr>
        <p:spPr>
          <a:xfrm>
            <a:off x="1115616" y="1988840"/>
            <a:ext cx="6984776" cy="923330"/>
          </a:xfrm>
          <a:prstGeom prst="rect">
            <a:avLst/>
          </a:prstGeom>
          <a:noFill/>
        </p:spPr>
        <p:txBody>
          <a:bodyPr wrap="square" rtlCol="0">
            <a:spAutoFit/>
          </a:bodyPr>
          <a:lstStyle/>
          <a:p>
            <a:r>
              <a:rPr lang="en-US" dirty="0" smtClean="0">
                <a:solidFill>
                  <a:srgbClr val="FF0066"/>
                </a:solidFill>
                <a:latin typeface="Comic Sans MS" pitchFamily="66" charset="0"/>
              </a:rPr>
              <a:t>Approximately 2%-6% of the general population will </a:t>
            </a:r>
          </a:p>
          <a:p>
            <a:r>
              <a:rPr lang="en-US" dirty="0" smtClean="0">
                <a:solidFill>
                  <a:srgbClr val="FF0066"/>
                </a:solidFill>
                <a:latin typeface="Comic Sans MS" pitchFamily="66" charset="0"/>
              </a:rPr>
              <a:t>experience major depression in any 12-month period. </a:t>
            </a:r>
          </a:p>
          <a:p>
            <a:endParaRPr lang="en-US" dirty="0">
              <a:solidFill>
                <a:srgbClr val="FF0066"/>
              </a:solidFill>
            </a:endParaRPr>
          </a:p>
        </p:txBody>
      </p:sp>
      <p:sp>
        <p:nvSpPr>
          <p:cNvPr id="7" name="TextBox 6"/>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xit" presetSubtype="10" fill="hold" grpId="1" nodeType="afterEffect">
                                  <p:stCondLst>
                                    <p:cond delay="600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strVal val="ppt_h"/>
                                          </p:val>
                                        </p:tav>
                                      </p:tavLst>
                                    </p:anim>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80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8500"/>
                            </p:stCondLst>
                            <p:childTnLst>
                              <p:par>
                                <p:cTn id="26" presetID="17" presetClass="exit" presetSubtype="10" fill="hold" grpId="1" nodeType="afterEffect">
                                  <p:stCondLst>
                                    <p:cond delay="600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strVal val="ppt_h"/>
                                          </p:val>
                                        </p:tav>
                                      </p:tavLst>
                                    </p:anim>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15000"/>
                            </p:stCondLst>
                            <p:childTnLst>
                              <p:par>
                                <p:cTn id="31" presetID="17" presetClass="entr" presetSubtype="1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5" fill="hold">
                            <p:stCondLst>
                              <p:cond delay="15500"/>
                            </p:stCondLst>
                            <p:childTnLst>
                              <p:par>
                                <p:cTn id="36" presetID="17" presetClass="entr" presetSubtype="1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40" fill="hold">
                            <p:stCondLst>
                              <p:cond delay="16000"/>
                            </p:stCondLst>
                            <p:childTnLst>
                              <p:par>
                                <p:cTn id="41" presetID="17" presetClass="entr" presetSubtype="1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45" fill="hold">
                            <p:stCondLst>
                              <p:cond delay="16500"/>
                            </p:stCondLst>
                            <p:childTnLst>
                              <p:par>
                                <p:cTn id="46" presetID="17" presetClass="exit" presetSubtype="10" fill="hold" grpId="1" nodeType="afterEffect">
                                  <p:stCondLst>
                                    <p:cond delay="7500"/>
                                  </p:stCondLst>
                                  <p:childTnLst>
                                    <p:anim calcmode="lin" valueType="num">
                                      <p:cBhvr>
                                        <p:cTn id="47" dur="500"/>
                                        <p:tgtEl>
                                          <p:spTgt spid="3">
                                            <p:txEl>
                                              <p:pRg st="2" end="2"/>
                                            </p:txEl>
                                          </p:spTgt>
                                        </p:tgtEl>
                                        <p:attrNameLst>
                                          <p:attrName>ppt_w</p:attrName>
                                        </p:attrNameLst>
                                      </p:cBhvr>
                                      <p:tavLst>
                                        <p:tav tm="0">
                                          <p:val>
                                            <p:strVal val="ppt_w"/>
                                          </p:val>
                                        </p:tav>
                                        <p:tav tm="100000">
                                          <p:val>
                                            <p:fltVal val="0"/>
                                          </p:val>
                                        </p:tav>
                                      </p:tavLst>
                                    </p:anim>
                                    <p:anim calcmode="lin" valueType="num">
                                      <p:cBhvr>
                                        <p:cTn id="48" dur="500"/>
                                        <p:tgtEl>
                                          <p:spTgt spid="3">
                                            <p:txEl>
                                              <p:pRg st="2" end="2"/>
                                            </p:txEl>
                                          </p:spTgt>
                                        </p:tgtEl>
                                        <p:attrNameLst>
                                          <p:attrName>ppt_h</p:attrName>
                                        </p:attrNameLst>
                                      </p:cBhvr>
                                      <p:tavLst>
                                        <p:tav tm="0">
                                          <p:val>
                                            <p:strVal val="ppt_h"/>
                                          </p:val>
                                        </p:tav>
                                        <p:tav tm="100000">
                                          <p:val>
                                            <p:strVal val="ppt_h"/>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par>
                                <p:cTn id="50" presetID="17" presetClass="exit" presetSubtype="10" fill="hold" grpId="1" nodeType="withEffect">
                                  <p:stCondLst>
                                    <p:cond delay="8000"/>
                                  </p:stCondLst>
                                  <p:childTnLst>
                                    <p:anim calcmode="lin" valueType="num">
                                      <p:cBhvr>
                                        <p:cTn id="51" dur="500"/>
                                        <p:tgtEl>
                                          <p:spTgt spid="3">
                                            <p:txEl>
                                              <p:pRg st="3" end="3"/>
                                            </p:txEl>
                                          </p:spTgt>
                                        </p:tgtEl>
                                        <p:attrNameLst>
                                          <p:attrName>ppt_w</p:attrName>
                                        </p:attrNameLst>
                                      </p:cBhvr>
                                      <p:tavLst>
                                        <p:tav tm="0">
                                          <p:val>
                                            <p:strVal val="ppt_w"/>
                                          </p:val>
                                        </p:tav>
                                        <p:tav tm="100000">
                                          <p:val>
                                            <p:fltVal val="0"/>
                                          </p:val>
                                        </p:tav>
                                      </p:tavLst>
                                    </p:anim>
                                    <p:anim calcmode="lin" valueType="num">
                                      <p:cBhvr>
                                        <p:cTn id="52" dur="500"/>
                                        <p:tgtEl>
                                          <p:spTgt spid="3">
                                            <p:txEl>
                                              <p:pRg st="3" end="3"/>
                                            </p:txEl>
                                          </p:spTgt>
                                        </p:tgtEl>
                                        <p:attrNameLst>
                                          <p:attrName>ppt_h</p:attrName>
                                        </p:attrNameLst>
                                      </p:cBhvr>
                                      <p:tavLst>
                                        <p:tav tm="0">
                                          <p:val>
                                            <p:strVal val="ppt_h"/>
                                          </p:val>
                                        </p:tav>
                                        <p:tav tm="100000">
                                          <p:val>
                                            <p:strVal val="ppt_h"/>
                                          </p:val>
                                        </p:tav>
                                      </p:tavLst>
                                    </p:anim>
                                    <p:set>
                                      <p:cBhvr>
                                        <p:cTn id="53" dur="1" fill="hold">
                                          <p:stCondLst>
                                            <p:cond delay="499"/>
                                          </p:stCondLst>
                                        </p:cTn>
                                        <p:tgtEl>
                                          <p:spTgt spid="3">
                                            <p:txEl>
                                              <p:pRg st="3" end="3"/>
                                            </p:txEl>
                                          </p:spTgt>
                                        </p:tgtEl>
                                        <p:attrNameLst>
                                          <p:attrName>style.visibility</p:attrName>
                                        </p:attrNameLst>
                                      </p:cBhvr>
                                      <p:to>
                                        <p:strVal val="hidden"/>
                                      </p:to>
                                    </p:set>
                                  </p:childTnLst>
                                </p:cTn>
                              </p:par>
                            </p:childTnLst>
                          </p:cTn>
                        </p:par>
                        <p:par>
                          <p:cTn id="54" fill="hold">
                            <p:stCondLst>
                              <p:cond delay="25000"/>
                            </p:stCondLst>
                            <p:childTnLst>
                              <p:par>
                                <p:cTn id="55" presetID="25" presetClass="entr" presetSubtype="0" fill="hold" grpId="0" nodeType="afterEffect">
                                  <p:stCondLst>
                                    <p:cond delay="20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5" grpId="0"/>
      <p:bldP spid="5" grpId="1"/>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5949280"/>
            <a:ext cx="7992888" cy="475480"/>
          </a:xfrm>
        </p:spPr>
        <p:txBody>
          <a:bodyPr>
            <a:noAutofit/>
          </a:bodyPr>
          <a:lstStyle/>
          <a:p>
            <a:r>
              <a:rPr lang="en-US" sz="4700" dirty="0" smtClean="0">
                <a:solidFill>
                  <a:srgbClr val="00B0F0"/>
                </a:solidFill>
                <a:latin typeface="Comic Sans MS" pitchFamily="66" charset="0"/>
              </a:rPr>
              <a:t>How does Depression feel?</a:t>
            </a:r>
            <a:endParaRPr lang="en-US" sz="4700" dirty="0">
              <a:solidFill>
                <a:srgbClr val="00B0F0"/>
              </a:solidFill>
              <a:latin typeface="Comic Sans MS" pitchFamily="66" charset="0"/>
            </a:endParaRPr>
          </a:p>
        </p:txBody>
      </p:sp>
      <p:pic>
        <p:nvPicPr>
          <p:cNvPr id="4" name="Picture 2" descr="http://www.fullgifs.com/wp-content/uploads/2013/08/Boy-colors-black-black-and-white-depression-gif.gif"/>
          <p:cNvPicPr>
            <a:picLocks noChangeAspect="1" noChangeArrowheads="1" noCrop="1"/>
          </p:cNvPicPr>
          <p:nvPr/>
        </p:nvPicPr>
        <p:blipFill>
          <a:blip r:embed="rId2" cstate="print"/>
          <a:srcRect/>
          <a:stretch>
            <a:fillRect/>
          </a:stretch>
        </p:blipFill>
        <p:spPr bwMode="auto">
          <a:xfrm>
            <a:off x="3635896" y="1772816"/>
            <a:ext cx="5256584" cy="3111899"/>
          </a:xfrm>
          <a:prstGeom prst="rect">
            <a:avLst/>
          </a:prstGeom>
          <a:noFill/>
        </p:spPr>
      </p:pic>
      <p:sp>
        <p:nvSpPr>
          <p:cNvPr id="5" name="Rectangle 4"/>
          <p:cNvSpPr/>
          <p:nvPr/>
        </p:nvSpPr>
        <p:spPr>
          <a:xfrm>
            <a:off x="395536" y="404664"/>
            <a:ext cx="4896544" cy="1754326"/>
          </a:xfrm>
          <a:prstGeom prst="rect">
            <a:avLst/>
          </a:prstGeom>
        </p:spPr>
        <p:txBody>
          <a:bodyPr wrap="square">
            <a:spAutoFit/>
          </a:bodyPr>
          <a:lstStyle/>
          <a:p>
            <a:r>
              <a:rPr lang="en-US" dirty="0" smtClean="0"/>
              <a:t>“I didn't want to wake up. I was having a much better time asleep. And that's really sad. It was almost like a reverse nightmare, like when you wake up from a nightmare you're so relieved. I woke up into a nightmare.” </a:t>
            </a:r>
            <a:br>
              <a:rPr lang="en-US" dirty="0" smtClean="0"/>
            </a:br>
            <a:r>
              <a:rPr lang="en-US" dirty="0" smtClean="0"/>
              <a:t>―</a:t>
            </a:r>
            <a:r>
              <a:rPr lang="en-US" dirty="0" smtClean="0">
                <a:solidFill>
                  <a:srgbClr val="DA26CD"/>
                </a:solidFill>
              </a:rPr>
              <a:t> </a:t>
            </a:r>
            <a:r>
              <a:rPr lang="en-US" dirty="0" smtClean="0">
                <a:solidFill>
                  <a:srgbClr val="DA26CD"/>
                </a:solidFill>
                <a:hlinkClick r:id="rId3"/>
              </a:rPr>
              <a:t>Ned </a:t>
            </a:r>
            <a:r>
              <a:rPr lang="en-US" dirty="0" err="1" smtClean="0">
                <a:solidFill>
                  <a:srgbClr val="DA26CD"/>
                </a:solidFill>
                <a:hlinkClick r:id="rId3"/>
              </a:rPr>
              <a:t>Vizzini</a:t>
            </a:r>
            <a:r>
              <a:rPr lang="en-US" dirty="0" smtClean="0">
                <a:solidFill>
                  <a:srgbClr val="DA26CD"/>
                </a:solidFill>
              </a:rPr>
              <a:t>, </a:t>
            </a:r>
            <a:r>
              <a:rPr lang="en-US" i="1" dirty="0" smtClean="0">
                <a:solidFill>
                  <a:srgbClr val="DA26CD"/>
                </a:solidFill>
                <a:hlinkClick r:id="rId4"/>
              </a:rPr>
              <a:t>It's Kind of a Funny Story</a:t>
            </a:r>
            <a:endParaRPr lang="en-US" dirty="0">
              <a:solidFill>
                <a:srgbClr val="DA26CD"/>
              </a:solidFill>
            </a:endParaRPr>
          </a:p>
        </p:txBody>
      </p:sp>
      <p:pic>
        <p:nvPicPr>
          <p:cNvPr id="6" name="Picture 2" descr="http://31.media.tumblr.com/5900f67087f3189167592597f1dfdd04/tumblr_mw4e49K9BH1s7ikn2o6_500.jpg"/>
          <p:cNvPicPr>
            <a:picLocks noChangeAspect="1" noChangeArrowheads="1"/>
          </p:cNvPicPr>
          <p:nvPr/>
        </p:nvPicPr>
        <p:blipFill>
          <a:blip r:embed="rId5" cstate="print"/>
          <a:srcRect/>
          <a:stretch>
            <a:fillRect/>
          </a:stretch>
        </p:blipFill>
        <p:spPr bwMode="auto">
          <a:xfrm>
            <a:off x="827584" y="548680"/>
            <a:ext cx="7453190" cy="4188693"/>
          </a:xfrm>
          <a:prstGeom prst="rect">
            <a:avLst/>
          </a:prstGeom>
          <a:noFill/>
        </p:spPr>
      </p:pic>
      <p:sp>
        <p:nvSpPr>
          <p:cNvPr id="7" name="Rectangle 6"/>
          <p:cNvSpPr/>
          <p:nvPr/>
        </p:nvSpPr>
        <p:spPr>
          <a:xfrm>
            <a:off x="3563888" y="4725144"/>
            <a:ext cx="532859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www.healthshire.com/wp-content/uploads/2013/03/depression-medication.jpg"/>
          <p:cNvPicPr>
            <a:picLocks noChangeAspect="1" noChangeArrowheads="1"/>
          </p:cNvPicPr>
          <p:nvPr/>
        </p:nvPicPr>
        <p:blipFill>
          <a:blip r:embed="rId6" cstate="print"/>
          <a:srcRect/>
          <a:stretch>
            <a:fillRect/>
          </a:stretch>
        </p:blipFill>
        <p:spPr bwMode="auto">
          <a:xfrm>
            <a:off x="1403648" y="479840"/>
            <a:ext cx="5976664" cy="4231480"/>
          </a:xfrm>
          <a:prstGeom prst="rect">
            <a:avLst/>
          </a:prstGeom>
          <a:noFill/>
        </p:spPr>
      </p:pic>
      <p:pic>
        <p:nvPicPr>
          <p:cNvPr id="9" name="Picture 16" descr="http://medias.gifboom.com/medias/t_72912d737a6941de8fd4a7e48b4b6153.jpg"/>
          <p:cNvPicPr>
            <a:picLocks noChangeAspect="1" noChangeArrowheads="1"/>
          </p:cNvPicPr>
          <p:nvPr/>
        </p:nvPicPr>
        <p:blipFill>
          <a:blip r:embed="rId7" cstate="print"/>
          <a:srcRect/>
          <a:stretch>
            <a:fillRect/>
          </a:stretch>
        </p:blipFill>
        <p:spPr bwMode="auto">
          <a:xfrm>
            <a:off x="1691680" y="836712"/>
            <a:ext cx="5484985" cy="2808312"/>
          </a:xfrm>
          <a:prstGeom prst="rect">
            <a:avLst/>
          </a:prstGeom>
          <a:noFill/>
        </p:spPr>
      </p:pic>
      <p:sp>
        <p:nvSpPr>
          <p:cNvPr id="10" name="TextBox 9"/>
          <p:cNvSpPr txBox="1"/>
          <p:nvPr/>
        </p:nvSpPr>
        <p:spPr>
          <a:xfrm>
            <a:off x="7884368" y="6334780"/>
            <a:ext cx="115212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7" presetClass="exit" presetSubtype="10" fill="hold" nodeType="afterEffect">
                                  <p:stCondLst>
                                    <p:cond delay="3500"/>
                                  </p:stCondLst>
                                  <p:childTnLst>
                                    <p:anim calcmode="lin" valueType="num">
                                      <p:cBhvr>
                                        <p:cTn id="9" dur="500"/>
                                        <p:tgtEl>
                                          <p:spTgt spid="6"/>
                                        </p:tgtEl>
                                        <p:attrNameLst>
                                          <p:attrName>ppt_w</p:attrName>
                                        </p:attrNameLst>
                                      </p:cBhvr>
                                      <p:tavLst>
                                        <p:tav tm="0">
                                          <p:val>
                                            <p:strVal val="ppt_w"/>
                                          </p:val>
                                        </p:tav>
                                        <p:tav tm="100000">
                                          <p:val>
                                            <p:fltVal val="0"/>
                                          </p:val>
                                        </p:tav>
                                      </p:tavLst>
                                    </p:anim>
                                    <p:anim calcmode="lin" valueType="num">
                                      <p:cBhvr>
                                        <p:cTn id="10" dur="500"/>
                                        <p:tgtEl>
                                          <p:spTgt spid="6"/>
                                        </p:tgtEl>
                                        <p:attrNameLst>
                                          <p:attrName>ppt_h</p:attrName>
                                        </p:attrNameLst>
                                      </p:cBhvr>
                                      <p:tavLst>
                                        <p:tav tm="0">
                                          <p:val>
                                            <p:strVal val="ppt_h"/>
                                          </p:val>
                                        </p:tav>
                                        <p:tav tm="100000">
                                          <p:val>
                                            <p:strVal val="ppt_h"/>
                                          </p:val>
                                        </p:tav>
                                      </p:tavLst>
                                    </p:anim>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4000"/>
                            </p:stCondLst>
                            <p:childTnLst>
                              <p:par>
                                <p:cTn id="13" presetID="17"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4500"/>
                            </p:stCondLst>
                            <p:childTnLst>
                              <p:par>
                                <p:cTn id="18" presetID="39" presetClass="entr" presetSubtype="0" ac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xit" presetSubtype="4" fill="hold" grpId="1" nodeType="afterEffect">
                                  <p:stCondLst>
                                    <p:cond delay="1000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15500"/>
                            </p:stCondLst>
                            <p:childTnLst>
                              <p:par>
                                <p:cTn id="30" presetID="2" presetClass="exit" presetSubtype="4" fill="hold" nodeType="after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ppt_x"/>
                                          </p:val>
                                        </p:tav>
                                      </p:tavLst>
                                    </p:anim>
                                    <p:anim calcmode="lin" valueType="num">
                                      <p:cBhvr additive="base">
                                        <p:cTn id="32" dur="500"/>
                                        <p:tgtEl>
                                          <p:spTgt spid="4"/>
                                        </p:tgtEl>
                                        <p:attrNameLst>
                                          <p:attrName>ppt_y</p:attrName>
                                        </p:attrNameLst>
                                      </p:cBhvr>
                                      <p:tavLst>
                                        <p:tav tm="0">
                                          <p:val>
                                            <p:strVal val="ppt_y"/>
                                          </p:val>
                                        </p:tav>
                                        <p:tav tm="100000">
                                          <p:val>
                                            <p:strVal val="1+ppt_h/2"/>
                                          </p:val>
                                        </p:tav>
                                      </p:tavLst>
                                    </p:anim>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16000"/>
                            </p:stCondLst>
                            <p:childTnLst>
                              <p:par>
                                <p:cTn id="35" presetID="9" presetClass="entr" presetSubtype="0" fill="hold" nodeType="afterEffect">
                                  <p:stCondLst>
                                    <p:cond delay="0"/>
                                  </p:stCondLst>
                                  <p:childTnLst>
                                    <p:set>
                                      <p:cBhvr>
                                        <p:cTn id="36" dur="1" fill="hold">
                                          <p:stCondLst>
                                            <p:cond delay="0"/>
                                          </p:stCondLst>
                                        </p:cTn>
                                        <p:tgtEl>
                                          <p:spTgt spid="39938"/>
                                        </p:tgtEl>
                                        <p:attrNameLst>
                                          <p:attrName>style.visibility</p:attrName>
                                        </p:attrNameLst>
                                      </p:cBhvr>
                                      <p:to>
                                        <p:strVal val="visible"/>
                                      </p:to>
                                    </p:set>
                                    <p:animEffect transition="in" filter="dissolve">
                                      <p:cBhvr>
                                        <p:cTn id="37" dur="500"/>
                                        <p:tgtEl>
                                          <p:spTgt spid="39938"/>
                                        </p:tgtEl>
                                      </p:cBhvr>
                                    </p:animEffect>
                                  </p:childTnLst>
                                </p:cTn>
                              </p:par>
                            </p:childTnLst>
                          </p:cTn>
                        </p:par>
                        <p:par>
                          <p:cTn id="38" fill="hold">
                            <p:stCondLst>
                              <p:cond delay="16500"/>
                            </p:stCondLst>
                            <p:childTnLst>
                              <p:par>
                                <p:cTn id="39" presetID="42" presetClass="exit" presetSubtype="0" fill="hold" nodeType="afterEffect">
                                  <p:stCondLst>
                                    <p:cond delay="4000"/>
                                  </p:stCondLst>
                                  <p:childTnLst>
                                    <p:animEffect transition="out" filter="fade">
                                      <p:cBhvr>
                                        <p:cTn id="40" dur="1000"/>
                                        <p:tgtEl>
                                          <p:spTgt spid="39938"/>
                                        </p:tgtEl>
                                      </p:cBhvr>
                                    </p:animEffect>
                                    <p:anim calcmode="lin" valueType="num">
                                      <p:cBhvr>
                                        <p:cTn id="41" dur="1000"/>
                                        <p:tgtEl>
                                          <p:spTgt spid="39938"/>
                                        </p:tgtEl>
                                        <p:attrNameLst>
                                          <p:attrName>ppt_x</p:attrName>
                                        </p:attrNameLst>
                                      </p:cBhvr>
                                      <p:tavLst>
                                        <p:tav tm="0">
                                          <p:val>
                                            <p:strVal val="ppt_x"/>
                                          </p:val>
                                        </p:tav>
                                        <p:tav tm="100000">
                                          <p:val>
                                            <p:strVal val="ppt_x"/>
                                          </p:val>
                                        </p:tav>
                                      </p:tavLst>
                                    </p:anim>
                                    <p:anim calcmode="lin" valueType="num">
                                      <p:cBhvr>
                                        <p:cTn id="42" dur="1000"/>
                                        <p:tgtEl>
                                          <p:spTgt spid="39938"/>
                                        </p:tgtEl>
                                        <p:attrNameLst>
                                          <p:attrName>ppt_y</p:attrName>
                                        </p:attrNameLst>
                                      </p:cBhvr>
                                      <p:tavLst>
                                        <p:tav tm="0">
                                          <p:val>
                                            <p:strVal val="ppt_y"/>
                                          </p:val>
                                        </p:tav>
                                        <p:tav tm="100000">
                                          <p:val>
                                            <p:strVal val="ppt_y+.1"/>
                                          </p:val>
                                        </p:tav>
                                      </p:tavLst>
                                    </p:anim>
                                    <p:set>
                                      <p:cBhvr>
                                        <p:cTn id="43" dur="1" fill="hold">
                                          <p:stCondLst>
                                            <p:cond delay="999"/>
                                          </p:stCondLst>
                                        </p:cTn>
                                        <p:tgtEl>
                                          <p:spTgt spid="39938"/>
                                        </p:tgtEl>
                                        <p:attrNameLst>
                                          <p:attrName>style.visibility</p:attrName>
                                        </p:attrNameLst>
                                      </p:cBhvr>
                                      <p:to>
                                        <p:strVal val="hidden"/>
                                      </p:to>
                                    </p:set>
                                  </p:childTnLst>
                                </p:cTn>
                              </p:par>
                            </p:childTnLst>
                          </p:cTn>
                        </p:par>
                        <p:par>
                          <p:cTn id="44" fill="hold">
                            <p:stCondLst>
                              <p:cond delay="21500"/>
                            </p:stCondLst>
                            <p:childTnLst>
                              <p:par>
                                <p:cTn id="45" presetID="49" presetClass="entr" presetSubtype="0" decel="10000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360"/>
                                          </p:val>
                                        </p:tav>
                                        <p:tav tm="100000">
                                          <p:val>
                                            <p:fltVal val="0"/>
                                          </p:val>
                                        </p:tav>
                                      </p:tavLst>
                                    </p:anim>
                                    <p:animEffect transition="in" filter="fade">
                                      <p:cBhvr>
                                        <p:cTn id="50" dur="500"/>
                                        <p:tgtEl>
                                          <p:spTgt spid="9"/>
                                        </p:tgtEl>
                                      </p:cBhvr>
                                    </p:animEffect>
                                  </p:childTnLst>
                                </p:cTn>
                              </p:par>
                            </p:childTnLst>
                          </p:cTn>
                        </p:par>
                        <p:par>
                          <p:cTn id="51" fill="hold">
                            <p:stCondLst>
                              <p:cond delay="22000"/>
                            </p:stCondLst>
                            <p:childTnLst>
                              <p:par>
                                <p:cTn id="52" presetID="2" presetClass="exit" presetSubtype="4" fill="hold" nodeType="afterEffect">
                                  <p:stCondLst>
                                    <p:cond delay="4000"/>
                                  </p:stCondLst>
                                  <p:childTnLst>
                                    <p:anim calcmode="lin" valueType="num">
                                      <p:cBhvr additive="base">
                                        <p:cTn id="53" dur="500"/>
                                        <p:tgtEl>
                                          <p:spTgt spid="9"/>
                                        </p:tgtEl>
                                        <p:attrNameLst>
                                          <p:attrName>ppt_x</p:attrName>
                                        </p:attrNameLst>
                                      </p:cBhvr>
                                      <p:tavLst>
                                        <p:tav tm="0">
                                          <p:val>
                                            <p:strVal val="ppt_x"/>
                                          </p:val>
                                        </p:tav>
                                        <p:tav tm="100000">
                                          <p:val>
                                            <p:strVal val="ppt_x"/>
                                          </p:val>
                                        </p:tav>
                                      </p:tavLst>
                                    </p:anim>
                                    <p:anim calcmode="lin" valueType="num">
                                      <p:cBhvr additive="base">
                                        <p:cTn id="54" dur="500"/>
                                        <p:tgtEl>
                                          <p:spTgt spid="9"/>
                                        </p:tgtEl>
                                        <p:attrNameLst>
                                          <p:attrName>ppt_y</p:attrName>
                                        </p:attrNameLst>
                                      </p:cBhvr>
                                      <p:tavLst>
                                        <p:tav tm="0">
                                          <p:val>
                                            <p:strVal val="ppt_y"/>
                                          </p:val>
                                        </p:tav>
                                        <p:tav tm="100000">
                                          <p:val>
                                            <p:strVal val="1+ppt_h/2"/>
                                          </p:val>
                                        </p:tav>
                                      </p:tavLst>
                                    </p:anim>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26500"/>
                            </p:stCondLst>
                            <p:childTnLst>
                              <p:par>
                                <p:cTn id="57" presetID="25" presetClass="entr" presetSubtype="0" fill="hold" grpId="0" nodeType="afterEffect">
                                  <p:stCondLst>
                                    <p:cond delay="200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2" dur="1000" fill="hold"/>
                                        <p:tgtEl>
                                          <p:spTgt spid="1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941168"/>
            <a:ext cx="8077200" cy="1499616"/>
          </a:xfrm>
        </p:spPr>
        <p:txBody>
          <a:bodyPr>
            <a:normAutofit/>
          </a:bodyPr>
          <a:lstStyle/>
          <a:p>
            <a:r>
              <a:rPr lang="en-US" sz="4700" dirty="0" smtClean="0">
                <a:solidFill>
                  <a:srgbClr val="FF0066"/>
                </a:solidFill>
                <a:latin typeface="Comic Sans MS" pitchFamily="66" charset="0"/>
              </a:rPr>
              <a:t>Treatment</a:t>
            </a:r>
            <a:r>
              <a:rPr lang="en-US" sz="4700" dirty="0" smtClean="0">
                <a:latin typeface="Comic Sans MS" pitchFamily="66" charset="0"/>
              </a:rPr>
              <a:t> </a:t>
            </a:r>
            <a:endParaRPr lang="en-US" sz="4700" dirty="0">
              <a:latin typeface="Comic Sans MS" pitchFamily="66" charset="0"/>
            </a:endParaRPr>
          </a:p>
        </p:txBody>
      </p:sp>
      <p:pic>
        <p:nvPicPr>
          <p:cNvPr id="40962" name="Picture 2" descr="http://thunderclappress.files.wordpress.com/2012/04/bw18.jpg"/>
          <p:cNvPicPr>
            <a:picLocks noChangeAspect="1" noChangeArrowheads="1"/>
          </p:cNvPicPr>
          <p:nvPr/>
        </p:nvPicPr>
        <p:blipFill>
          <a:blip r:embed="rId2" cstate="print"/>
          <a:srcRect/>
          <a:stretch>
            <a:fillRect/>
          </a:stretch>
        </p:blipFill>
        <p:spPr bwMode="auto">
          <a:xfrm>
            <a:off x="1547664" y="476672"/>
            <a:ext cx="5472608" cy="4410923"/>
          </a:xfrm>
          <a:prstGeom prst="rect">
            <a:avLst/>
          </a:prstGeom>
          <a:noFill/>
        </p:spPr>
      </p:pic>
      <p:sp>
        <p:nvSpPr>
          <p:cNvPr id="5" name="TextBox 4"/>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661248"/>
            <a:ext cx="8077200" cy="1196752"/>
          </a:xfrm>
        </p:spPr>
        <p:txBody>
          <a:bodyPr/>
          <a:lstStyle/>
          <a:p>
            <a:r>
              <a:rPr lang="en-US" dirty="0" smtClean="0">
                <a:solidFill>
                  <a:srgbClr val="FF0066"/>
                </a:solidFill>
                <a:latin typeface="Comic Sans MS" pitchFamily="66" charset="0"/>
              </a:rPr>
              <a:t>Treatment</a:t>
            </a:r>
            <a:endParaRPr lang="en-US" dirty="0">
              <a:solidFill>
                <a:srgbClr val="FF0066"/>
              </a:solidFill>
              <a:latin typeface="Comic Sans MS" pitchFamily="66" charset="0"/>
            </a:endParaRPr>
          </a:p>
        </p:txBody>
      </p:sp>
      <p:sp>
        <p:nvSpPr>
          <p:cNvPr id="4" name="Rectangle 3"/>
          <p:cNvSpPr/>
          <p:nvPr/>
        </p:nvSpPr>
        <p:spPr>
          <a:xfrm>
            <a:off x="179512" y="692696"/>
            <a:ext cx="8712968" cy="3908762"/>
          </a:xfrm>
          <a:prstGeom prst="rect">
            <a:avLst/>
          </a:prstGeom>
        </p:spPr>
        <p:txBody>
          <a:bodyPr wrap="square">
            <a:spAutoFit/>
          </a:bodyPr>
          <a:lstStyle/>
          <a:p>
            <a:pPr>
              <a:lnSpc>
                <a:spcPct val="150000"/>
              </a:lnSpc>
            </a:pPr>
            <a:r>
              <a:rPr lang="en-US" b="1" dirty="0" smtClean="0">
                <a:latin typeface="Comic Sans MS" pitchFamily="66" charset="0"/>
              </a:rPr>
              <a:t>Lifestyle changes that can treat depression</a:t>
            </a:r>
          </a:p>
          <a:p>
            <a:pPr>
              <a:lnSpc>
                <a:spcPct val="150000"/>
              </a:lnSpc>
            </a:pPr>
            <a:endParaRPr lang="en-US" b="1" dirty="0" smtClean="0">
              <a:latin typeface="Comic Sans MS" pitchFamily="66" charset="0"/>
            </a:endParaRPr>
          </a:p>
          <a:p>
            <a:pPr>
              <a:lnSpc>
                <a:spcPct val="150000"/>
              </a:lnSpc>
            </a:pPr>
            <a:r>
              <a:rPr lang="en-US" b="1" dirty="0" smtClean="0">
                <a:latin typeface="Comic Sans MS" pitchFamily="66" charset="0"/>
              </a:rPr>
              <a:t>Exercise</a:t>
            </a:r>
            <a:r>
              <a:rPr lang="en-US" dirty="0" smtClean="0">
                <a:latin typeface="Comic Sans MS" pitchFamily="66" charset="0"/>
              </a:rPr>
              <a:t>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Regular exercise can be as effective at treating depression as medication. Not only does exercise boost serotonin, endorphins, and other feel-good brain chemicals, it triggers the growth of new brain cells and connections, just like antidepressants do. </a:t>
            </a:r>
          </a:p>
          <a:p>
            <a:endParaRPr lang="en-US" sz="1600" b="1" dirty="0" smtClean="0"/>
          </a:p>
          <a:p>
            <a:endParaRPr lang="en-US" sz="1600" b="1" dirty="0" smtClean="0"/>
          </a:p>
        </p:txBody>
      </p:sp>
      <p:pic>
        <p:nvPicPr>
          <p:cNvPr id="33794" name="Picture 2" descr="http://www.topendsports.com/fitness/images/animated-medicineball-crunches.gif"/>
          <p:cNvPicPr>
            <a:picLocks noChangeAspect="1" noChangeArrowheads="1" noCrop="1"/>
          </p:cNvPicPr>
          <p:nvPr/>
        </p:nvPicPr>
        <p:blipFill>
          <a:blip r:embed="rId2" cstate="print"/>
          <a:srcRect/>
          <a:stretch>
            <a:fillRect/>
          </a:stretch>
        </p:blipFill>
        <p:spPr bwMode="auto">
          <a:xfrm>
            <a:off x="6588224" y="476672"/>
            <a:ext cx="1752600" cy="1543051"/>
          </a:xfrm>
          <a:prstGeom prst="rect">
            <a:avLst/>
          </a:prstGeom>
          <a:noFill/>
        </p:spPr>
      </p:pic>
      <p:sp>
        <p:nvSpPr>
          <p:cNvPr id="5" name="TextBox 4"/>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7"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3794"/>
                                        </p:tgtEl>
                                        <p:attrNameLst>
                                          <p:attrName>style.visibility</p:attrName>
                                        </p:attrNameLst>
                                      </p:cBhvr>
                                      <p:to>
                                        <p:strVal val="visible"/>
                                      </p:to>
                                    </p:set>
                                    <p:anim calcmode="lin" valueType="num">
                                      <p:cBhvr>
                                        <p:cTn id="29" dur="500" fill="hold"/>
                                        <p:tgtEl>
                                          <p:spTgt spid="33794"/>
                                        </p:tgtEl>
                                        <p:attrNameLst>
                                          <p:attrName>ppt_w</p:attrName>
                                        </p:attrNameLst>
                                      </p:cBhvr>
                                      <p:tavLst>
                                        <p:tav tm="0">
                                          <p:val>
                                            <p:fltVal val="0"/>
                                          </p:val>
                                        </p:tav>
                                        <p:tav tm="100000">
                                          <p:val>
                                            <p:strVal val="#ppt_w"/>
                                          </p:val>
                                        </p:tav>
                                      </p:tavLst>
                                    </p:anim>
                                    <p:anim calcmode="lin" valueType="num">
                                      <p:cBhvr>
                                        <p:cTn id="30" dur="500" fill="hold"/>
                                        <p:tgtEl>
                                          <p:spTgt spid="33794"/>
                                        </p:tgtEl>
                                        <p:attrNameLst>
                                          <p:attrName>ppt_h</p:attrName>
                                        </p:attrNameLst>
                                      </p:cBhvr>
                                      <p:tavLst>
                                        <p:tav tm="0">
                                          <p:val>
                                            <p:fltVal val="0"/>
                                          </p:val>
                                        </p:tav>
                                        <p:tav tm="100000">
                                          <p:val>
                                            <p:strVal val="#ppt_h"/>
                                          </p:val>
                                        </p:tav>
                                      </p:tavLst>
                                    </p:anim>
                                    <p:anim calcmode="lin" valueType="num">
                                      <p:cBhvr>
                                        <p:cTn id="31" dur="500" fill="hold"/>
                                        <p:tgtEl>
                                          <p:spTgt spid="33794"/>
                                        </p:tgtEl>
                                        <p:attrNameLst>
                                          <p:attrName>style.rotation</p:attrName>
                                        </p:attrNameLst>
                                      </p:cBhvr>
                                      <p:tavLst>
                                        <p:tav tm="0">
                                          <p:val>
                                            <p:fltVal val="360"/>
                                          </p:val>
                                        </p:tav>
                                        <p:tav tm="100000">
                                          <p:val>
                                            <p:fltVal val="0"/>
                                          </p:val>
                                        </p:tav>
                                      </p:tavLst>
                                    </p:anim>
                                    <p:animEffect transition="in" filter="fade">
                                      <p:cBhvr>
                                        <p:cTn id="32" dur="500"/>
                                        <p:tgtEl>
                                          <p:spTgt spid="33794"/>
                                        </p:tgtEl>
                                      </p:cBhvr>
                                    </p:animEffect>
                                  </p:childTnLst>
                                </p:cTn>
                              </p:par>
                            </p:childTnLst>
                          </p:cTn>
                        </p:par>
                        <p:par>
                          <p:cTn id="33" fill="hold">
                            <p:stCondLst>
                              <p:cond delay="2500"/>
                            </p:stCondLst>
                            <p:childTnLst>
                              <p:par>
                                <p:cTn id="34" presetID="25" presetClass="entr" presetSubtype="0" fill="hold" grpId="0" nodeType="after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http://images.dangerousminds.net/uploads/images/pooh222222.gif"/>
          <p:cNvPicPr>
            <a:picLocks noChangeAspect="1" noChangeArrowheads="1" noCrop="1"/>
          </p:cNvPicPr>
          <p:nvPr/>
        </p:nvPicPr>
        <p:blipFill>
          <a:blip r:embed="rId2" cstate="print"/>
          <a:srcRect/>
          <a:stretch>
            <a:fillRect/>
          </a:stretch>
        </p:blipFill>
        <p:spPr bwMode="auto">
          <a:xfrm>
            <a:off x="0" y="4149080"/>
            <a:ext cx="2771800" cy="2080342"/>
          </a:xfrm>
          <a:prstGeom prst="rect">
            <a:avLst/>
          </a:prstGeom>
          <a:noFill/>
        </p:spPr>
      </p:pic>
      <p:pic>
        <p:nvPicPr>
          <p:cNvPr id="12290" name="Picture 2" descr="http://www.timemachinego.com/linkmachinego/wordpress/wp-content/uploads/2010/12/pooh44444.gif"/>
          <p:cNvPicPr>
            <a:picLocks noChangeAspect="1" noChangeArrowheads="1" noCrop="1"/>
          </p:cNvPicPr>
          <p:nvPr/>
        </p:nvPicPr>
        <p:blipFill>
          <a:blip r:embed="rId3" cstate="print"/>
          <a:srcRect/>
          <a:stretch>
            <a:fillRect/>
          </a:stretch>
        </p:blipFill>
        <p:spPr bwMode="auto">
          <a:xfrm>
            <a:off x="6372200" y="2060849"/>
            <a:ext cx="2771800" cy="2098224"/>
          </a:xfrm>
          <a:prstGeom prst="rect">
            <a:avLst/>
          </a:prstGeom>
          <a:noFill/>
        </p:spPr>
      </p:pic>
      <p:pic>
        <p:nvPicPr>
          <p:cNvPr id="12292" name="Picture 4" descr="http://wildammo.com/wp-content/uploads/2011/02/z9eOd.gif"/>
          <p:cNvPicPr>
            <a:picLocks noChangeAspect="1" noChangeArrowheads="1" noCrop="1"/>
          </p:cNvPicPr>
          <p:nvPr/>
        </p:nvPicPr>
        <p:blipFill>
          <a:blip r:embed="rId4" cstate="print"/>
          <a:srcRect/>
          <a:stretch>
            <a:fillRect/>
          </a:stretch>
        </p:blipFill>
        <p:spPr bwMode="auto">
          <a:xfrm>
            <a:off x="0" y="2060848"/>
            <a:ext cx="2771800" cy="2098224"/>
          </a:xfrm>
          <a:prstGeom prst="rect">
            <a:avLst/>
          </a:prstGeom>
          <a:noFill/>
        </p:spPr>
      </p:pic>
      <p:pic>
        <p:nvPicPr>
          <p:cNvPr id="12294" name="Picture 6" descr="http://www.whokilledbambi.co.uk/public/2010/11/pooh1111.gif"/>
          <p:cNvPicPr>
            <a:picLocks noChangeAspect="1" noChangeArrowheads="1" noCrop="1"/>
          </p:cNvPicPr>
          <p:nvPr/>
        </p:nvPicPr>
        <p:blipFill>
          <a:blip r:embed="rId5" cstate="print"/>
          <a:srcRect/>
          <a:stretch>
            <a:fillRect/>
          </a:stretch>
        </p:blipFill>
        <p:spPr bwMode="auto">
          <a:xfrm>
            <a:off x="1" y="1"/>
            <a:ext cx="2771799" cy="2098223"/>
          </a:xfrm>
          <a:prstGeom prst="rect">
            <a:avLst/>
          </a:prstGeom>
          <a:noFill/>
        </p:spPr>
      </p:pic>
      <p:pic>
        <p:nvPicPr>
          <p:cNvPr id="12296" name="Picture 8" descr="http://www.whokilledbambi.co.uk/public/2010/11/pooh55555.gif"/>
          <p:cNvPicPr>
            <a:picLocks noChangeAspect="1" noChangeArrowheads="1" noCrop="1"/>
          </p:cNvPicPr>
          <p:nvPr/>
        </p:nvPicPr>
        <p:blipFill>
          <a:blip r:embed="rId6" cstate="print"/>
          <a:srcRect/>
          <a:stretch>
            <a:fillRect/>
          </a:stretch>
        </p:blipFill>
        <p:spPr bwMode="auto">
          <a:xfrm>
            <a:off x="6372200" y="4149080"/>
            <a:ext cx="2771800" cy="2080341"/>
          </a:xfrm>
          <a:prstGeom prst="rect">
            <a:avLst/>
          </a:prstGeom>
          <a:noFill/>
        </p:spPr>
      </p:pic>
      <p:pic>
        <p:nvPicPr>
          <p:cNvPr id="12298" name="Picture 10" descr="http://www.whokilledbambi.co.uk/public/2010/11/pooh3333.gif"/>
          <p:cNvPicPr>
            <a:picLocks noChangeAspect="1" noChangeArrowheads="1" noCrop="1"/>
          </p:cNvPicPr>
          <p:nvPr/>
        </p:nvPicPr>
        <p:blipFill>
          <a:blip r:embed="rId7" cstate="print"/>
          <a:srcRect/>
          <a:stretch>
            <a:fillRect/>
          </a:stretch>
        </p:blipFill>
        <p:spPr bwMode="auto">
          <a:xfrm>
            <a:off x="2771800" y="3573016"/>
            <a:ext cx="3574401" cy="2682724"/>
          </a:xfrm>
          <a:prstGeom prst="rect">
            <a:avLst/>
          </a:prstGeom>
          <a:noFill/>
        </p:spPr>
      </p:pic>
      <p:pic>
        <p:nvPicPr>
          <p:cNvPr id="12300" name="Picture 12" descr="http://www.whokilledbambi.co.uk/public/2010/11/pooh7777.gif"/>
          <p:cNvPicPr>
            <a:picLocks noChangeAspect="1" noChangeArrowheads="1" noCrop="1"/>
          </p:cNvPicPr>
          <p:nvPr/>
        </p:nvPicPr>
        <p:blipFill>
          <a:blip r:embed="rId8" cstate="print"/>
          <a:srcRect/>
          <a:stretch>
            <a:fillRect/>
          </a:stretch>
        </p:blipFill>
        <p:spPr bwMode="auto">
          <a:xfrm>
            <a:off x="6390282" y="0"/>
            <a:ext cx="2753718" cy="2060848"/>
          </a:xfrm>
          <a:prstGeom prst="rect">
            <a:avLst/>
          </a:prstGeom>
          <a:noFill/>
        </p:spPr>
      </p:pic>
      <p:sp>
        <p:nvSpPr>
          <p:cNvPr id="9" name="TextBox 8"/>
          <p:cNvSpPr txBox="1"/>
          <p:nvPr/>
        </p:nvSpPr>
        <p:spPr>
          <a:xfrm>
            <a:off x="2843808" y="476672"/>
            <a:ext cx="3456384" cy="2862322"/>
          </a:xfrm>
          <a:prstGeom prst="rect">
            <a:avLst/>
          </a:prstGeom>
          <a:noFill/>
        </p:spPr>
        <p:txBody>
          <a:bodyPr wrap="square" rtlCol="0">
            <a:spAutoFit/>
          </a:bodyPr>
          <a:lstStyle/>
          <a:p>
            <a:pPr algn="ctr"/>
            <a:r>
              <a:rPr lang="en-US" sz="3600" dirty="0" smtClean="0">
                <a:solidFill>
                  <a:srgbClr val="DA26CD"/>
                </a:solidFill>
                <a:latin typeface="Comic Sans MS" pitchFamily="66" charset="0"/>
              </a:rPr>
              <a:t>There are many different types of mental illnesses. </a:t>
            </a:r>
            <a:endParaRPr lang="en-US" sz="3600" dirty="0">
              <a:solidFill>
                <a:srgbClr val="DA26CD"/>
              </a:solidFill>
              <a:latin typeface="Comic Sans MS" pitchFamily="66" charset="0"/>
            </a:endParaRPr>
          </a:p>
        </p:txBody>
      </p:sp>
      <p:sp>
        <p:nvSpPr>
          <p:cNvPr id="11" name="TextBox 10"/>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51" presetClass="entr" presetSubtype="0" fill="hold" nodeType="afterEffect">
                                  <p:stCondLst>
                                    <p:cond delay="150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770" decel="100000"/>
                                        <p:tgtEl>
                                          <p:spTgt spid="12294"/>
                                        </p:tgtEl>
                                      </p:cBhvr>
                                    </p:animEffect>
                                    <p:animScale>
                                      <p:cBhvr>
                                        <p:cTn id="19" dur="770" decel="100000"/>
                                        <p:tgtEl>
                                          <p:spTgt spid="12294"/>
                                        </p:tgtEl>
                                      </p:cBhvr>
                                      <p:from x="10000" y="10000"/>
                                      <p:to x="200000" y="450000"/>
                                    </p:animScale>
                                    <p:animScale>
                                      <p:cBhvr>
                                        <p:cTn id="20" dur="1230" accel="100000" fill="hold">
                                          <p:stCondLst>
                                            <p:cond delay="770"/>
                                          </p:stCondLst>
                                        </p:cTn>
                                        <p:tgtEl>
                                          <p:spTgt spid="12294"/>
                                        </p:tgtEl>
                                      </p:cBhvr>
                                      <p:from x="200000" y="450000"/>
                                      <p:to x="100000" y="100000"/>
                                    </p:animScale>
                                    <p:set>
                                      <p:cBhvr>
                                        <p:cTn id="21" dur="770" fill="hold"/>
                                        <p:tgtEl>
                                          <p:spTgt spid="12294"/>
                                        </p:tgtEl>
                                        <p:attrNameLst>
                                          <p:attrName>ppt_x</p:attrName>
                                        </p:attrNameLst>
                                      </p:cBhvr>
                                      <p:to>
                                        <p:strVal val="(0.5)"/>
                                      </p:to>
                                    </p:set>
                                    <p:anim from="(0.5)" to="(#ppt_x)" calcmode="lin" valueType="num">
                                      <p:cBhvr>
                                        <p:cTn id="22" dur="1230" accel="100000" fill="hold">
                                          <p:stCondLst>
                                            <p:cond delay="770"/>
                                          </p:stCondLst>
                                        </p:cTn>
                                        <p:tgtEl>
                                          <p:spTgt spid="12294"/>
                                        </p:tgtEl>
                                        <p:attrNameLst>
                                          <p:attrName>ppt_x</p:attrName>
                                        </p:attrNameLst>
                                      </p:cBhvr>
                                    </p:anim>
                                    <p:set>
                                      <p:cBhvr>
                                        <p:cTn id="23" dur="770" fill="hold"/>
                                        <p:tgtEl>
                                          <p:spTgt spid="12294"/>
                                        </p:tgtEl>
                                        <p:attrNameLst>
                                          <p:attrName>ppt_y</p:attrName>
                                        </p:attrNameLst>
                                      </p:cBhvr>
                                      <p:to>
                                        <p:strVal val="(#ppt_y+0.4)"/>
                                      </p:to>
                                    </p:set>
                                    <p:anim from="(#ppt_y+0.4)" to="(#ppt_y)" calcmode="lin" valueType="num">
                                      <p:cBhvr>
                                        <p:cTn id="24" dur="1230" accel="100000" fill="hold">
                                          <p:stCondLst>
                                            <p:cond delay="770"/>
                                          </p:stCondLst>
                                        </p:cTn>
                                        <p:tgtEl>
                                          <p:spTgt spid="12294"/>
                                        </p:tgtEl>
                                        <p:attrNameLst>
                                          <p:attrName>ppt_y</p:attrName>
                                        </p:attrNameLst>
                                      </p:cBhvr>
                                    </p:anim>
                                  </p:childTnLst>
                                </p:cTn>
                              </p:par>
                            </p:childTnLst>
                          </p:cTn>
                        </p:par>
                        <p:par>
                          <p:cTn id="25" fill="hold">
                            <p:stCondLst>
                              <p:cond delay="4500"/>
                            </p:stCondLst>
                            <p:childTnLst>
                              <p:par>
                                <p:cTn id="26" presetID="51" presetClass="entr" presetSubtype="0" fill="hold" nodeType="afterEffect">
                                  <p:stCondLst>
                                    <p:cond delay="0"/>
                                  </p:stCondLst>
                                  <p:childTnLst>
                                    <p:set>
                                      <p:cBhvr>
                                        <p:cTn id="27" dur="1" fill="hold">
                                          <p:stCondLst>
                                            <p:cond delay="0"/>
                                          </p:stCondLst>
                                        </p:cTn>
                                        <p:tgtEl>
                                          <p:spTgt spid="12290"/>
                                        </p:tgtEl>
                                        <p:attrNameLst>
                                          <p:attrName>style.visibility</p:attrName>
                                        </p:attrNameLst>
                                      </p:cBhvr>
                                      <p:to>
                                        <p:strVal val="visible"/>
                                      </p:to>
                                    </p:set>
                                    <p:animEffect transition="in" filter="fade">
                                      <p:cBhvr>
                                        <p:cTn id="28" dur="770" decel="100000"/>
                                        <p:tgtEl>
                                          <p:spTgt spid="12290"/>
                                        </p:tgtEl>
                                      </p:cBhvr>
                                    </p:animEffect>
                                    <p:animScale>
                                      <p:cBhvr>
                                        <p:cTn id="29" dur="770" decel="100000"/>
                                        <p:tgtEl>
                                          <p:spTgt spid="12290"/>
                                        </p:tgtEl>
                                      </p:cBhvr>
                                      <p:from x="10000" y="10000"/>
                                      <p:to x="200000" y="450000"/>
                                    </p:animScale>
                                    <p:animScale>
                                      <p:cBhvr>
                                        <p:cTn id="30" dur="1230" accel="100000" fill="hold">
                                          <p:stCondLst>
                                            <p:cond delay="770"/>
                                          </p:stCondLst>
                                        </p:cTn>
                                        <p:tgtEl>
                                          <p:spTgt spid="12290"/>
                                        </p:tgtEl>
                                      </p:cBhvr>
                                      <p:from x="200000" y="450000"/>
                                      <p:to x="100000" y="100000"/>
                                    </p:animScale>
                                    <p:set>
                                      <p:cBhvr>
                                        <p:cTn id="31" dur="770" fill="hold"/>
                                        <p:tgtEl>
                                          <p:spTgt spid="12290"/>
                                        </p:tgtEl>
                                        <p:attrNameLst>
                                          <p:attrName>ppt_x</p:attrName>
                                        </p:attrNameLst>
                                      </p:cBhvr>
                                      <p:to>
                                        <p:strVal val="(0.5)"/>
                                      </p:to>
                                    </p:set>
                                    <p:anim from="(0.5)" to="(#ppt_x)" calcmode="lin" valueType="num">
                                      <p:cBhvr>
                                        <p:cTn id="32" dur="1230" accel="100000" fill="hold">
                                          <p:stCondLst>
                                            <p:cond delay="770"/>
                                          </p:stCondLst>
                                        </p:cTn>
                                        <p:tgtEl>
                                          <p:spTgt spid="12290"/>
                                        </p:tgtEl>
                                        <p:attrNameLst>
                                          <p:attrName>ppt_x</p:attrName>
                                        </p:attrNameLst>
                                      </p:cBhvr>
                                    </p:anim>
                                    <p:set>
                                      <p:cBhvr>
                                        <p:cTn id="33" dur="770" fill="hold"/>
                                        <p:tgtEl>
                                          <p:spTgt spid="12290"/>
                                        </p:tgtEl>
                                        <p:attrNameLst>
                                          <p:attrName>ppt_y</p:attrName>
                                        </p:attrNameLst>
                                      </p:cBhvr>
                                      <p:to>
                                        <p:strVal val="(#ppt_y+0.4)"/>
                                      </p:to>
                                    </p:set>
                                    <p:anim from="(#ppt_y+0.4)" to="(#ppt_y)" calcmode="lin" valueType="num">
                                      <p:cBhvr>
                                        <p:cTn id="34" dur="1230" accel="100000" fill="hold">
                                          <p:stCondLst>
                                            <p:cond delay="770"/>
                                          </p:stCondLst>
                                        </p:cTn>
                                        <p:tgtEl>
                                          <p:spTgt spid="12290"/>
                                        </p:tgtEl>
                                        <p:attrNameLst>
                                          <p:attrName>ppt_y</p:attrName>
                                        </p:attrNameLst>
                                      </p:cBhvr>
                                    </p:anim>
                                  </p:childTnLst>
                                </p:cTn>
                              </p:par>
                            </p:childTnLst>
                          </p:cTn>
                        </p:par>
                        <p:par>
                          <p:cTn id="35" fill="hold">
                            <p:stCondLst>
                              <p:cond delay="6500"/>
                            </p:stCondLst>
                            <p:childTnLst>
                              <p:par>
                                <p:cTn id="36" presetID="51" presetClass="entr" presetSubtype="0" fill="hold" nodeType="afterEffect">
                                  <p:stCondLst>
                                    <p:cond delay="0"/>
                                  </p:stCondLst>
                                  <p:childTnLst>
                                    <p:set>
                                      <p:cBhvr>
                                        <p:cTn id="37" dur="1" fill="hold">
                                          <p:stCondLst>
                                            <p:cond delay="0"/>
                                          </p:stCondLst>
                                        </p:cTn>
                                        <p:tgtEl>
                                          <p:spTgt spid="12302"/>
                                        </p:tgtEl>
                                        <p:attrNameLst>
                                          <p:attrName>style.visibility</p:attrName>
                                        </p:attrNameLst>
                                      </p:cBhvr>
                                      <p:to>
                                        <p:strVal val="visible"/>
                                      </p:to>
                                    </p:set>
                                    <p:animEffect transition="in" filter="fade">
                                      <p:cBhvr>
                                        <p:cTn id="38" dur="770" decel="100000"/>
                                        <p:tgtEl>
                                          <p:spTgt spid="12302"/>
                                        </p:tgtEl>
                                      </p:cBhvr>
                                    </p:animEffect>
                                    <p:animScale>
                                      <p:cBhvr>
                                        <p:cTn id="39" dur="770" decel="100000"/>
                                        <p:tgtEl>
                                          <p:spTgt spid="12302"/>
                                        </p:tgtEl>
                                      </p:cBhvr>
                                      <p:from x="10000" y="10000"/>
                                      <p:to x="200000" y="450000"/>
                                    </p:animScale>
                                    <p:animScale>
                                      <p:cBhvr>
                                        <p:cTn id="40" dur="1230" accel="100000" fill="hold">
                                          <p:stCondLst>
                                            <p:cond delay="770"/>
                                          </p:stCondLst>
                                        </p:cTn>
                                        <p:tgtEl>
                                          <p:spTgt spid="12302"/>
                                        </p:tgtEl>
                                      </p:cBhvr>
                                      <p:from x="200000" y="450000"/>
                                      <p:to x="100000" y="100000"/>
                                    </p:animScale>
                                    <p:set>
                                      <p:cBhvr>
                                        <p:cTn id="41" dur="770" fill="hold"/>
                                        <p:tgtEl>
                                          <p:spTgt spid="12302"/>
                                        </p:tgtEl>
                                        <p:attrNameLst>
                                          <p:attrName>ppt_x</p:attrName>
                                        </p:attrNameLst>
                                      </p:cBhvr>
                                      <p:to>
                                        <p:strVal val="(0.5)"/>
                                      </p:to>
                                    </p:set>
                                    <p:anim from="(0.5)" to="(#ppt_x)" calcmode="lin" valueType="num">
                                      <p:cBhvr>
                                        <p:cTn id="42" dur="1230" accel="100000" fill="hold">
                                          <p:stCondLst>
                                            <p:cond delay="770"/>
                                          </p:stCondLst>
                                        </p:cTn>
                                        <p:tgtEl>
                                          <p:spTgt spid="12302"/>
                                        </p:tgtEl>
                                        <p:attrNameLst>
                                          <p:attrName>ppt_x</p:attrName>
                                        </p:attrNameLst>
                                      </p:cBhvr>
                                    </p:anim>
                                    <p:set>
                                      <p:cBhvr>
                                        <p:cTn id="43" dur="770" fill="hold"/>
                                        <p:tgtEl>
                                          <p:spTgt spid="12302"/>
                                        </p:tgtEl>
                                        <p:attrNameLst>
                                          <p:attrName>ppt_y</p:attrName>
                                        </p:attrNameLst>
                                      </p:cBhvr>
                                      <p:to>
                                        <p:strVal val="(#ppt_y+0.4)"/>
                                      </p:to>
                                    </p:set>
                                    <p:anim from="(#ppt_y+0.4)" to="(#ppt_y)" calcmode="lin" valueType="num">
                                      <p:cBhvr>
                                        <p:cTn id="44" dur="1230" accel="100000" fill="hold">
                                          <p:stCondLst>
                                            <p:cond delay="770"/>
                                          </p:stCondLst>
                                        </p:cTn>
                                        <p:tgtEl>
                                          <p:spTgt spid="12302"/>
                                        </p:tgtEl>
                                        <p:attrNameLst>
                                          <p:attrName>ppt_y</p:attrName>
                                        </p:attrNameLst>
                                      </p:cBhvr>
                                    </p:anim>
                                  </p:childTnLst>
                                </p:cTn>
                              </p:par>
                            </p:childTnLst>
                          </p:cTn>
                        </p:par>
                        <p:par>
                          <p:cTn id="45" fill="hold">
                            <p:stCondLst>
                              <p:cond delay="8500"/>
                            </p:stCondLst>
                            <p:childTnLst>
                              <p:par>
                                <p:cTn id="46" presetID="51" presetClass="entr" presetSubtype="0" fill="hold" nodeType="after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fade">
                                      <p:cBhvr>
                                        <p:cTn id="48" dur="770" decel="100000"/>
                                        <p:tgtEl>
                                          <p:spTgt spid="12300"/>
                                        </p:tgtEl>
                                      </p:cBhvr>
                                    </p:animEffect>
                                    <p:animScale>
                                      <p:cBhvr>
                                        <p:cTn id="49" dur="770" decel="100000"/>
                                        <p:tgtEl>
                                          <p:spTgt spid="12300"/>
                                        </p:tgtEl>
                                      </p:cBhvr>
                                      <p:from x="10000" y="10000"/>
                                      <p:to x="200000" y="450000"/>
                                    </p:animScale>
                                    <p:animScale>
                                      <p:cBhvr>
                                        <p:cTn id="50" dur="1230" accel="100000" fill="hold">
                                          <p:stCondLst>
                                            <p:cond delay="770"/>
                                          </p:stCondLst>
                                        </p:cTn>
                                        <p:tgtEl>
                                          <p:spTgt spid="12300"/>
                                        </p:tgtEl>
                                      </p:cBhvr>
                                      <p:from x="200000" y="450000"/>
                                      <p:to x="100000" y="100000"/>
                                    </p:animScale>
                                    <p:set>
                                      <p:cBhvr>
                                        <p:cTn id="51" dur="770" fill="hold"/>
                                        <p:tgtEl>
                                          <p:spTgt spid="12300"/>
                                        </p:tgtEl>
                                        <p:attrNameLst>
                                          <p:attrName>ppt_x</p:attrName>
                                        </p:attrNameLst>
                                      </p:cBhvr>
                                      <p:to>
                                        <p:strVal val="(0.5)"/>
                                      </p:to>
                                    </p:set>
                                    <p:anim from="(0.5)" to="(#ppt_x)" calcmode="lin" valueType="num">
                                      <p:cBhvr>
                                        <p:cTn id="52" dur="1230" accel="100000" fill="hold">
                                          <p:stCondLst>
                                            <p:cond delay="770"/>
                                          </p:stCondLst>
                                        </p:cTn>
                                        <p:tgtEl>
                                          <p:spTgt spid="12300"/>
                                        </p:tgtEl>
                                        <p:attrNameLst>
                                          <p:attrName>ppt_x</p:attrName>
                                        </p:attrNameLst>
                                      </p:cBhvr>
                                    </p:anim>
                                    <p:set>
                                      <p:cBhvr>
                                        <p:cTn id="53" dur="770" fill="hold"/>
                                        <p:tgtEl>
                                          <p:spTgt spid="12300"/>
                                        </p:tgtEl>
                                        <p:attrNameLst>
                                          <p:attrName>ppt_y</p:attrName>
                                        </p:attrNameLst>
                                      </p:cBhvr>
                                      <p:to>
                                        <p:strVal val="(#ppt_y+0.4)"/>
                                      </p:to>
                                    </p:set>
                                    <p:anim from="(#ppt_y+0.4)" to="(#ppt_y)" calcmode="lin" valueType="num">
                                      <p:cBhvr>
                                        <p:cTn id="54" dur="1230" accel="100000" fill="hold">
                                          <p:stCondLst>
                                            <p:cond delay="770"/>
                                          </p:stCondLst>
                                        </p:cTn>
                                        <p:tgtEl>
                                          <p:spTgt spid="12300"/>
                                        </p:tgtEl>
                                        <p:attrNameLst>
                                          <p:attrName>ppt_y</p:attrName>
                                        </p:attrNameLst>
                                      </p:cBhvr>
                                    </p:anim>
                                  </p:childTnLst>
                                </p:cTn>
                              </p:par>
                            </p:childTnLst>
                          </p:cTn>
                        </p:par>
                        <p:par>
                          <p:cTn id="55" fill="hold">
                            <p:stCondLst>
                              <p:cond delay="10500"/>
                            </p:stCondLst>
                            <p:childTnLst>
                              <p:par>
                                <p:cTn id="56" presetID="51" presetClass="entr" presetSubtype="0" fill="hold" nodeType="afterEffect">
                                  <p:stCondLst>
                                    <p:cond delay="0"/>
                                  </p:stCondLst>
                                  <p:childTnLst>
                                    <p:set>
                                      <p:cBhvr>
                                        <p:cTn id="57" dur="1" fill="hold">
                                          <p:stCondLst>
                                            <p:cond delay="0"/>
                                          </p:stCondLst>
                                        </p:cTn>
                                        <p:tgtEl>
                                          <p:spTgt spid="12292"/>
                                        </p:tgtEl>
                                        <p:attrNameLst>
                                          <p:attrName>style.visibility</p:attrName>
                                        </p:attrNameLst>
                                      </p:cBhvr>
                                      <p:to>
                                        <p:strVal val="visible"/>
                                      </p:to>
                                    </p:set>
                                    <p:animEffect transition="in" filter="fade">
                                      <p:cBhvr>
                                        <p:cTn id="58" dur="770" decel="100000"/>
                                        <p:tgtEl>
                                          <p:spTgt spid="12292"/>
                                        </p:tgtEl>
                                      </p:cBhvr>
                                    </p:animEffect>
                                    <p:animScale>
                                      <p:cBhvr>
                                        <p:cTn id="59" dur="770" decel="100000"/>
                                        <p:tgtEl>
                                          <p:spTgt spid="12292"/>
                                        </p:tgtEl>
                                      </p:cBhvr>
                                      <p:from x="10000" y="10000"/>
                                      <p:to x="200000" y="450000"/>
                                    </p:animScale>
                                    <p:animScale>
                                      <p:cBhvr>
                                        <p:cTn id="60" dur="1230" accel="100000" fill="hold">
                                          <p:stCondLst>
                                            <p:cond delay="770"/>
                                          </p:stCondLst>
                                        </p:cTn>
                                        <p:tgtEl>
                                          <p:spTgt spid="12292"/>
                                        </p:tgtEl>
                                      </p:cBhvr>
                                      <p:from x="200000" y="450000"/>
                                      <p:to x="100000" y="100000"/>
                                    </p:animScale>
                                    <p:set>
                                      <p:cBhvr>
                                        <p:cTn id="61" dur="770" fill="hold"/>
                                        <p:tgtEl>
                                          <p:spTgt spid="12292"/>
                                        </p:tgtEl>
                                        <p:attrNameLst>
                                          <p:attrName>ppt_x</p:attrName>
                                        </p:attrNameLst>
                                      </p:cBhvr>
                                      <p:to>
                                        <p:strVal val="(0.5)"/>
                                      </p:to>
                                    </p:set>
                                    <p:anim from="(0.5)" to="(#ppt_x)" calcmode="lin" valueType="num">
                                      <p:cBhvr>
                                        <p:cTn id="62" dur="1230" accel="100000" fill="hold">
                                          <p:stCondLst>
                                            <p:cond delay="770"/>
                                          </p:stCondLst>
                                        </p:cTn>
                                        <p:tgtEl>
                                          <p:spTgt spid="12292"/>
                                        </p:tgtEl>
                                        <p:attrNameLst>
                                          <p:attrName>ppt_x</p:attrName>
                                        </p:attrNameLst>
                                      </p:cBhvr>
                                    </p:anim>
                                    <p:set>
                                      <p:cBhvr>
                                        <p:cTn id="63" dur="770" fill="hold"/>
                                        <p:tgtEl>
                                          <p:spTgt spid="12292"/>
                                        </p:tgtEl>
                                        <p:attrNameLst>
                                          <p:attrName>ppt_y</p:attrName>
                                        </p:attrNameLst>
                                      </p:cBhvr>
                                      <p:to>
                                        <p:strVal val="(#ppt_y+0.4)"/>
                                      </p:to>
                                    </p:set>
                                    <p:anim from="(#ppt_y+0.4)" to="(#ppt_y)" calcmode="lin" valueType="num">
                                      <p:cBhvr>
                                        <p:cTn id="64" dur="1230" accel="100000" fill="hold">
                                          <p:stCondLst>
                                            <p:cond delay="770"/>
                                          </p:stCondLst>
                                        </p:cTn>
                                        <p:tgtEl>
                                          <p:spTgt spid="12292"/>
                                        </p:tgtEl>
                                        <p:attrNameLst>
                                          <p:attrName>ppt_y</p:attrName>
                                        </p:attrNameLst>
                                      </p:cBhvr>
                                    </p:anim>
                                  </p:childTnLst>
                                </p:cTn>
                              </p:par>
                            </p:childTnLst>
                          </p:cTn>
                        </p:par>
                        <p:par>
                          <p:cTn id="65" fill="hold">
                            <p:stCondLst>
                              <p:cond delay="12500"/>
                            </p:stCondLst>
                            <p:childTnLst>
                              <p:par>
                                <p:cTn id="66" presetID="51" presetClass="entr" presetSubtype="0" fill="hold" nodeType="afterEffect">
                                  <p:stCondLst>
                                    <p:cond delay="0"/>
                                  </p:stCondLst>
                                  <p:childTnLst>
                                    <p:set>
                                      <p:cBhvr>
                                        <p:cTn id="67" dur="1" fill="hold">
                                          <p:stCondLst>
                                            <p:cond delay="0"/>
                                          </p:stCondLst>
                                        </p:cTn>
                                        <p:tgtEl>
                                          <p:spTgt spid="12296"/>
                                        </p:tgtEl>
                                        <p:attrNameLst>
                                          <p:attrName>style.visibility</p:attrName>
                                        </p:attrNameLst>
                                      </p:cBhvr>
                                      <p:to>
                                        <p:strVal val="visible"/>
                                      </p:to>
                                    </p:set>
                                    <p:animEffect transition="in" filter="fade">
                                      <p:cBhvr>
                                        <p:cTn id="68" dur="770" decel="100000"/>
                                        <p:tgtEl>
                                          <p:spTgt spid="12296"/>
                                        </p:tgtEl>
                                      </p:cBhvr>
                                    </p:animEffect>
                                    <p:animScale>
                                      <p:cBhvr>
                                        <p:cTn id="69" dur="770" decel="100000"/>
                                        <p:tgtEl>
                                          <p:spTgt spid="12296"/>
                                        </p:tgtEl>
                                      </p:cBhvr>
                                      <p:from x="10000" y="10000"/>
                                      <p:to x="200000" y="450000"/>
                                    </p:animScale>
                                    <p:animScale>
                                      <p:cBhvr>
                                        <p:cTn id="70" dur="1230" accel="100000" fill="hold">
                                          <p:stCondLst>
                                            <p:cond delay="770"/>
                                          </p:stCondLst>
                                        </p:cTn>
                                        <p:tgtEl>
                                          <p:spTgt spid="12296"/>
                                        </p:tgtEl>
                                      </p:cBhvr>
                                      <p:from x="200000" y="450000"/>
                                      <p:to x="100000" y="100000"/>
                                    </p:animScale>
                                    <p:set>
                                      <p:cBhvr>
                                        <p:cTn id="71" dur="770" fill="hold"/>
                                        <p:tgtEl>
                                          <p:spTgt spid="12296"/>
                                        </p:tgtEl>
                                        <p:attrNameLst>
                                          <p:attrName>ppt_x</p:attrName>
                                        </p:attrNameLst>
                                      </p:cBhvr>
                                      <p:to>
                                        <p:strVal val="(0.5)"/>
                                      </p:to>
                                    </p:set>
                                    <p:anim from="(0.5)" to="(#ppt_x)" calcmode="lin" valueType="num">
                                      <p:cBhvr>
                                        <p:cTn id="72" dur="1230" accel="100000" fill="hold">
                                          <p:stCondLst>
                                            <p:cond delay="770"/>
                                          </p:stCondLst>
                                        </p:cTn>
                                        <p:tgtEl>
                                          <p:spTgt spid="12296"/>
                                        </p:tgtEl>
                                        <p:attrNameLst>
                                          <p:attrName>ppt_x</p:attrName>
                                        </p:attrNameLst>
                                      </p:cBhvr>
                                    </p:anim>
                                    <p:set>
                                      <p:cBhvr>
                                        <p:cTn id="73" dur="770" fill="hold"/>
                                        <p:tgtEl>
                                          <p:spTgt spid="12296"/>
                                        </p:tgtEl>
                                        <p:attrNameLst>
                                          <p:attrName>ppt_y</p:attrName>
                                        </p:attrNameLst>
                                      </p:cBhvr>
                                      <p:to>
                                        <p:strVal val="(#ppt_y+0.4)"/>
                                      </p:to>
                                    </p:set>
                                    <p:anim from="(#ppt_y+0.4)" to="(#ppt_y)" calcmode="lin" valueType="num">
                                      <p:cBhvr>
                                        <p:cTn id="74" dur="1230" accel="100000" fill="hold">
                                          <p:stCondLst>
                                            <p:cond delay="770"/>
                                          </p:stCondLst>
                                        </p:cTn>
                                        <p:tgtEl>
                                          <p:spTgt spid="12296"/>
                                        </p:tgtEl>
                                        <p:attrNameLst>
                                          <p:attrName>ppt_y</p:attrName>
                                        </p:attrNameLst>
                                      </p:cBhvr>
                                    </p:anim>
                                  </p:childTnLst>
                                </p:cTn>
                              </p:par>
                            </p:childTnLst>
                          </p:cTn>
                        </p:par>
                        <p:par>
                          <p:cTn id="75" fill="hold">
                            <p:stCondLst>
                              <p:cond delay="14500"/>
                            </p:stCondLst>
                            <p:childTnLst>
                              <p:par>
                                <p:cTn id="76" presetID="49" presetClass="entr" presetSubtype="0" decel="100000" fill="hold" nodeType="afterEffect">
                                  <p:stCondLst>
                                    <p:cond delay="1000"/>
                                  </p:stCondLst>
                                  <p:childTnLst>
                                    <p:set>
                                      <p:cBhvr>
                                        <p:cTn id="77" dur="1" fill="hold">
                                          <p:stCondLst>
                                            <p:cond delay="0"/>
                                          </p:stCondLst>
                                        </p:cTn>
                                        <p:tgtEl>
                                          <p:spTgt spid="12298"/>
                                        </p:tgtEl>
                                        <p:attrNameLst>
                                          <p:attrName>style.visibility</p:attrName>
                                        </p:attrNameLst>
                                      </p:cBhvr>
                                      <p:to>
                                        <p:strVal val="visible"/>
                                      </p:to>
                                    </p:set>
                                    <p:anim calcmode="lin" valueType="num">
                                      <p:cBhvr>
                                        <p:cTn id="78" dur="2000" fill="hold"/>
                                        <p:tgtEl>
                                          <p:spTgt spid="12298"/>
                                        </p:tgtEl>
                                        <p:attrNameLst>
                                          <p:attrName>ppt_w</p:attrName>
                                        </p:attrNameLst>
                                      </p:cBhvr>
                                      <p:tavLst>
                                        <p:tav tm="0">
                                          <p:val>
                                            <p:fltVal val="0"/>
                                          </p:val>
                                        </p:tav>
                                        <p:tav tm="100000">
                                          <p:val>
                                            <p:strVal val="#ppt_w"/>
                                          </p:val>
                                        </p:tav>
                                      </p:tavLst>
                                    </p:anim>
                                    <p:anim calcmode="lin" valueType="num">
                                      <p:cBhvr>
                                        <p:cTn id="79" dur="2000" fill="hold"/>
                                        <p:tgtEl>
                                          <p:spTgt spid="12298"/>
                                        </p:tgtEl>
                                        <p:attrNameLst>
                                          <p:attrName>ppt_h</p:attrName>
                                        </p:attrNameLst>
                                      </p:cBhvr>
                                      <p:tavLst>
                                        <p:tav tm="0">
                                          <p:val>
                                            <p:fltVal val="0"/>
                                          </p:val>
                                        </p:tav>
                                        <p:tav tm="100000">
                                          <p:val>
                                            <p:strVal val="#ppt_h"/>
                                          </p:val>
                                        </p:tav>
                                      </p:tavLst>
                                    </p:anim>
                                    <p:anim calcmode="lin" valueType="num">
                                      <p:cBhvr>
                                        <p:cTn id="80" dur="2000" fill="hold"/>
                                        <p:tgtEl>
                                          <p:spTgt spid="12298"/>
                                        </p:tgtEl>
                                        <p:attrNameLst>
                                          <p:attrName>style.rotation</p:attrName>
                                        </p:attrNameLst>
                                      </p:cBhvr>
                                      <p:tavLst>
                                        <p:tav tm="0">
                                          <p:val>
                                            <p:fltVal val="360"/>
                                          </p:val>
                                        </p:tav>
                                        <p:tav tm="100000">
                                          <p:val>
                                            <p:fltVal val="0"/>
                                          </p:val>
                                        </p:tav>
                                      </p:tavLst>
                                    </p:anim>
                                    <p:animEffect transition="in" filter="fade">
                                      <p:cBhvr>
                                        <p:cTn id="81" dur="2000"/>
                                        <p:tgtEl>
                                          <p:spTgt spid="12298"/>
                                        </p:tgtEl>
                                      </p:cBhvr>
                                    </p:animEffect>
                                  </p:childTnLst>
                                </p:cTn>
                              </p:par>
                            </p:childTnLst>
                          </p:cTn>
                        </p:par>
                        <p:par>
                          <p:cTn id="82" fill="hold">
                            <p:stCondLst>
                              <p:cond delay="17500"/>
                            </p:stCondLst>
                            <p:childTnLst>
                              <p:par>
                                <p:cTn id="83" presetID="25" presetClass="entr" presetSubtype="0" fill="hold" grpId="0" nodeType="afterEffect">
                                  <p:stCondLst>
                                    <p:cond delay="20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8" dur="1000" fill="hold"/>
                                        <p:tgtEl>
                                          <p:spTgt spid="11"/>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7920880" cy="2862322"/>
          </a:xfrm>
          <a:prstGeom prst="rect">
            <a:avLst/>
          </a:prstGeom>
        </p:spPr>
        <p:txBody>
          <a:bodyPr wrap="square">
            <a:spAutoFit/>
          </a:bodyPr>
          <a:lstStyle/>
          <a:p>
            <a:r>
              <a:rPr lang="en-US" b="1" dirty="0" smtClean="0">
                <a:latin typeface="Comic Sans MS" pitchFamily="66" charset="0"/>
              </a:rPr>
              <a:t>Nutrition</a:t>
            </a:r>
            <a:r>
              <a:rPr lang="en-US" dirty="0" smtClean="0">
                <a:latin typeface="Comic Sans MS" pitchFamily="66" charset="0"/>
              </a:rPr>
              <a:t>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Eating well is important for both your physical and mental health. </a:t>
            </a:r>
          </a:p>
          <a:p>
            <a:pPr>
              <a:lnSpc>
                <a:spcPct val="150000"/>
              </a:lnSpc>
            </a:pPr>
            <a:endParaRPr lang="en-US" dirty="0" smtClean="0">
              <a:latin typeface="Comic Sans MS" pitchFamily="66" charset="0"/>
            </a:endParaRP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Eating small, well-balanced meals throughout the day will help you keep your energy up and minimize mood swings. </a:t>
            </a:r>
          </a:p>
        </p:txBody>
      </p:sp>
      <p:sp>
        <p:nvSpPr>
          <p:cNvPr id="5" name="Title 1"/>
          <p:cNvSpPr>
            <a:spLocks noGrp="1"/>
          </p:cNvSpPr>
          <p:nvPr>
            <p:ph type="ctrTitle"/>
          </p:nvPr>
        </p:nvSpPr>
        <p:spPr>
          <a:xfrm>
            <a:off x="251520" y="5661248"/>
            <a:ext cx="8077200" cy="1196752"/>
          </a:xfrm>
        </p:spPr>
        <p:txBody>
          <a:bodyPr/>
          <a:lstStyle/>
          <a:p>
            <a:r>
              <a:rPr lang="en-US" dirty="0" smtClean="0">
                <a:solidFill>
                  <a:srgbClr val="FF0066"/>
                </a:solidFill>
                <a:latin typeface="Comic Sans MS" pitchFamily="66" charset="0"/>
              </a:rPr>
              <a:t>Treatment</a:t>
            </a:r>
            <a:endParaRPr lang="en-US" dirty="0">
              <a:solidFill>
                <a:srgbClr val="FF0066"/>
              </a:solidFill>
              <a:latin typeface="Comic Sans MS" pitchFamily="66" charset="0"/>
            </a:endParaRPr>
          </a:p>
        </p:txBody>
      </p:sp>
      <p:pic>
        <p:nvPicPr>
          <p:cNvPr id="32770" name="Picture 2" descr="http://footprintsfamilychildcare.com/yahoo_site_admin/assets/images/foodgroups-animated.28110627_std.gif"/>
          <p:cNvPicPr>
            <a:picLocks noChangeAspect="1" noChangeArrowheads="1" noCrop="1"/>
          </p:cNvPicPr>
          <p:nvPr/>
        </p:nvPicPr>
        <p:blipFill>
          <a:blip r:embed="rId2" cstate="print"/>
          <a:srcRect/>
          <a:stretch>
            <a:fillRect/>
          </a:stretch>
        </p:blipFill>
        <p:spPr bwMode="auto">
          <a:xfrm>
            <a:off x="5868144" y="4005064"/>
            <a:ext cx="2286000" cy="2286001"/>
          </a:xfrm>
          <a:prstGeom prst="rect">
            <a:avLst/>
          </a:prstGeom>
          <a:noFill/>
        </p:spPr>
      </p:pic>
      <p:sp>
        <p:nvSpPr>
          <p:cNvPr id="6" name="TextBox 5"/>
          <p:cNvSpPr txBox="1"/>
          <p:nvPr/>
        </p:nvSpPr>
        <p:spPr>
          <a:xfrm>
            <a:off x="7271792" y="6334780"/>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7"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2770"/>
                                        </p:tgtEl>
                                        <p:attrNameLst>
                                          <p:attrName>style.visibility</p:attrName>
                                        </p:attrNameLst>
                                      </p:cBhvr>
                                      <p:to>
                                        <p:strVal val="visible"/>
                                      </p:to>
                                    </p:set>
                                    <p:anim calcmode="lin" valueType="num">
                                      <p:cBhvr>
                                        <p:cTn id="29" dur="500" fill="hold"/>
                                        <p:tgtEl>
                                          <p:spTgt spid="32770"/>
                                        </p:tgtEl>
                                        <p:attrNameLst>
                                          <p:attrName>ppt_w</p:attrName>
                                        </p:attrNameLst>
                                      </p:cBhvr>
                                      <p:tavLst>
                                        <p:tav tm="0">
                                          <p:val>
                                            <p:fltVal val="0"/>
                                          </p:val>
                                        </p:tav>
                                        <p:tav tm="100000">
                                          <p:val>
                                            <p:strVal val="#ppt_w"/>
                                          </p:val>
                                        </p:tav>
                                      </p:tavLst>
                                    </p:anim>
                                    <p:anim calcmode="lin" valueType="num">
                                      <p:cBhvr>
                                        <p:cTn id="30" dur="500" fill="hold"/>
                                        <p:tgtEl>
                                          <p:spTgt spid="32770"/>
                                        </p:tgtEl>
                                        <p:attrNameLst>
                                          <p:attrName>ppt_h</p:attrName>
                                        </p:attrNameLst>
                                      </p:cBhvr>
                                      <p:tavLst>
                                        <p:tav tm="0">
                                          <p:val>
                                            <p:fltVal val="0"/>
                                          </p:val>
                                        </p:tav>
                                        <p:tav tm="100000">
                                          <p:val>
                                            <p:strVal val="#ppt_h"/>
                                          </p:val>
                                        </p:tav>
                                      </p:tavLst>
                                    </p:anim>
                                    <p:anim calcmode="lin" valueType="num">
                                      <p:cBhvr>
                                        <p:cTn id="31" dur="500" fill="hold"/>
                                        <p:tgtEl>
                                          <p:spTgt spid="32770"/>
                                        </p:tgtEl>
                                        <p:attrNameLst>
                                          <p:attrName>style.rotation</p:attrName>
                                        </p:attrNameLst>
                                      </p:cBhvr>
                                      <p:tavLst>
                                        <p:tav tm="0">
                                          <p:val>
                                            <p:fltVal val="360"/>
                                          </p:val>
                                        </p:tav>
                                        <p:tav tm="100000">
                                          <p:val>
                                            <p:fltVal val="0"/>
                                          </p:val>
                                        </p:tav>
                                      </p:tavLst>
                                    </p:anim>
                                    <p:animEffect transition="in" filter="fade">
                                      <p:cBhvr>
                                        <p:cTn id="32" dur="500"/>
                                        <p:tgtEl>
                                          <p:spTgt spid="32770"/>
                                        </p:tgtEl>
                                      </p:cBhvr>
                                    </p:animEffect>
                                  </p:childTnLst>
                                </p:cTn>
                              </p:par>
                            </p:childTnLst>
                          </p:cTn>
                        </p:par>
                        <p:par>
                          <p:cTn id="33" fill="hold">
                            <p:stCondLst>
                              <p:cond delay="2500"/>
                            </p:stCondLst>
                            <p:childTnLst>
                              <p:par>
                                <p:cTn id="34" presetID="25" presetClass="entr" presetSubtype="0" fill="hold" grpId="0" nodeType="afterEffect">
                                  <p:stCondLst>
                                    <p:cond delay="200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836712"/>
            <a:ext cx="8424936" cy="3554819"/>
          </a:xfrm>
          <a:prstGeom prst="rect">
            <a:avLst/>
          </a:prstGeom>
        </p:spPr>
        <p:txBody>
          <a:bodyPr wrap="square">
            <a:spAutoFit/>
          </a:bodyPr>
          <a:lstStyle/>
          <a:p>
            <a:r>
              <a:rPr lang="en-US" b="1" dirty="0" smtClean="0">
                <a:latin typeface="Comic Sans MS" pitchFamily="66" charset="0"/>
              </a:rPr>
              <a:t>Social Support</a:t>
            </a:r>
            <a:r>
              <a:rPr lang="en-US" dirty="0" smtClean="0">
                <a:latin typeface="Comic Sans MS" pitchFamily="66" charset="0"/>
              </a:rPr>
              <a:t> </a:t>
            </a:r>
          </a:p>
          <a:p>
            <a:endParaRPr lang="en-US" dirty="0" smtClean="0">
              <a:latin typeface="Comic Sans MS" pitchFamily="66" charset="0"/>
            </a:endParaRPr>
          </a:p>
          <a:p>
            <a:pPr>
              <a:lnSpc>
                <a:spcPct val="150000"/>
              </a:lnSpc>
            </a:pPr>
            <a:r>
              <a:rPr lang="en-US" dirty="0" smtClean="0">
                <a:latin typeface="Comic Sans MS" pitchFamily="66" charset="0"/>
              </a:rPr>
              <a:t>Strong social networks reduce isolation, a key risk factor for depression.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Keep in regular contact with friends and family, or consider joining a class or group.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 Volunteering is a wonderful way to get social support and help others while also helping yourself.</a:t>
            </a:r>
          </a:p>
        </p:txBody>
      </p:sp>
      <p:sp>
        <p:nvSpPr>
          <p:cNvPr id="5" name="Title 1"/>
          <p:cNvSpPr>
            <a:spLocks noGrp="1"/>
          </p:cNvSpPr>
          <p:nvPr>
            <p:ph type="ctrTitle"/>
          </p:nvPr>
        </p:nvSpPr>
        <p:spPr>
          <a:xfrm>
            <a:off x="251520" y="5661248"/>
            <a:ext cx="8077200" cy="1196752"/>
          </a:xfrm>
        </p:spPr>
        <p:txBody>
          <a:bodyPr/>
          <a:lstStyle/>
          <a:p>
            <a:r>
              <a:rPr lang="en-US" dirty="0" smtClean="0">
                <a:solidFill>
                  <a:srgbClr val="FF0066"/>
                </a:solidFill>
                <a:latin typeface="Comic Sans MS" pitchFamily="66" charset="0"/>
              </a:rPr>
              <a:t>Treatment</a:t>
            </a:r>
            <a:endParaRPr lang="en-US" dirty="0">
              <a:solidFill>
                <a:srgbClr val="FF0066"/>
              </a:solidFill>
              <a:latin typeface="Comic Sans MS" pitchFamily="66" charset="0"/>
            </a:endParaRPr>
          </a:p>
        </p:txBody>
      </p:sp>
      <p:pic>
        <p:nvPicPr>
          <p:cNvPr id="6" name="Picture 14" descr="https://barbaraschwarz.files.wordpress.com/2012/07/psychg.gif"/>
          <p:cNvPicPr>
            <a:picLocks noChangeAspect="1" noChangeArrowheads="1" noCrop="1"/>
          </p:cNvPicPr>
          <p:nvPr/>
        </p:nvPicPr>
        <p:blipFill>
          <a:blip r:embed="rId2" cstate="print"/>
          <a:srcRect/>
          <a:stretch>
            <a:fillRect/>
          </a:stretch>
        </p:blipFill>
        <p:spPr bwMode="auto">
          <a:xfrm>
            <a:off x="4716016" y="4077072"/>
            <a:ext cx="3333750" cy="2409826"/>
          </a:xfrm>
          <a:prstGeom prst="rect">
            <a:avLst/>
          </a:prstGeom>
          <a:noFill/>
        </p:spPr>
      </p:pic>
      <p:sp>
        <p:nvSpPr>
          <p:cNvPr id="7" name="TextBox 6"/>
          <p:cNvSpPr txBox="1"/>
          <p:nvPr/>
        </p:nvSpPr>
        <p:spPr>
          <a:xfrm>
            <a:off x="8028384" y="6334780"/>
            <a:ext cx="1115616"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7"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style.rotation</p:attrName>
                                        </p:attrNameLst>
                                      </p:cBhvr>
                                      <p:tavLst>
                                        <p:tav tm="0">
                                          <p:val>
                                            <p:fltVal val="360"/>
                                          </p:val>
                                        </p:tav>
                                        <p:tav tm="100000">
                                          <p:val>
                                            <p:fltVal val="0"/>
                                          </p:val>
                                        </p:tav>
                                      </p:tavLst>
                                    </p:anim>
                                    <p:animEffect transition="in" filter="fade">
                                      <p:cBhvr>
                                        <p:cTn id="37" dur="500"/>
                                        <p:tgtEl>
                                          <p:spTgt spid="6"/>
                                        </p:tgtEl>
                                      </p:cBhvr>
                                    </p:animEffect>
                                  </p:childTnLst>
                                </p:cTn>
                              </p:par>
                            </p:childTnLst>
                          </p:cTn>
                        </p:par>
                        <p:par>
                          <p:cTn id="38" fill="hold">
                            <p:stCondLst>
                              <p:cond delay="3000"/>
                            </p:stCondLst>
                            <p:childTnLst>
                              <p:par>
                                <p:cTn id="39" presetID="25" presetClass="entr" presetSubtype="0" fill="hold" grpId="0" nodeType="afterEffect">
                                  <p:stCondLst>
                                    <p:cond delay="2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340768"/>
            <a:ext cx="8496944" cy="3139321"/>
          </a:xfrm>
          <a:prstGeom prst="rect">
            <a:avLst/>
          </a:prstGeom>
        </p:spPr>
        <p:txBody>
          <a:bodyPr wrap="square">
            <a:spAutoFit/>
          </a:bodyPr>
          <a:lstStyle/>
          <a:p>
            <a:r>
              <a:rPr lang="en-US" b="1" dirty="0" smtClean="0">
                <a:latin typeface="Comic Sans MS" pitchFamily="66" charset="0"/>
              </a:rPr>
              <a:t>Stress reduction</a:t>
            </a:r>
          </a:p>
          <a:p>
            <a:endParaRPr lang="en-US" b="1" dirty="0" smtClean="0">
              <a:latin typeface="Comic Sans MS" pitchFamily="66" charset="0"/>
            </a:endParaRPr>
          </a:p>
          <a:p>
            <a:pPr>
              <a:lnSpc>
                <a:spcPct val="150000"/>
              </a:lnSpc>
            </a:pPr>
            <a:r>
              <a:rPr lang="en-US" dirty="0" smtClean="0">
                <a:latin typeface="Comic Sans MS" pitchFamily="66" charset="0"/>
              </a:rPr>
              <a:t> Make changes in your life to help manage and reduce stress. </a:t>
            </a:r>
          </a:p>
          <a:p>
            <a:pPr>
              <a:lnSpc>
                <a:spcPct val="150000"/>
              </a:lnSpc>
            </a:pPr>
            <a:r>
              <a:rPr lang="en-US" dirty="0" smtClean="0">
                <a:latin typeface="Comic Sans MS" pitchFamily="66" charset="0"/>
              </a:rPr>
              <a:t>Too much stress exacerbates depression and puts you at risk for future depression.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Take the aspects of your life that stress you out, such as work overload or unsupportive relationships, and find ways to minimize their impact.</a:t>
            </a:r>
            <a:endParaRPr lang="en-US" dirty="0">
              <a:latin typeface="Comic Sans MS" pitchFamily="66" charset="0"/>
            </a:endParaRPr>
          </a:p>
        </p:txBody>
      </p:sp>
      <p:sp>
        <p:nvSpPr>
          <p:cNvPr id="6" name="Title 1"/>
          <p:cNvSpPr>
            <a:spLocks noGrp="1"/>
          </p:cNvSpPr>
          <p:nvPr>
            <p:ph type="ctrTitle"/>
          </p:nvPr>
        </p:nvSpPr>
        <p:spPr>
          <a:xfrm>
            <a:off x="251520" y="5661248"/>
            <a:ext cx="8077200" cy="1196752"/>
          </a:xfrm>
        </p:spPr>
        <p:txBody>
          <a:bodyPr/>
          <a:lstStyle/>
          <a:p>
            <a:r>
              <a:rPr lang="en-US" dirty="0" smtClean="0">
                <a:solidFill>
                  <a:srgbClr val="FF0066"/>
                </a:solidFill>
                <a:latin typeface="Comic Sans MS" pitchFamily="66" charset="0"/>
              </a:rPr>
              <a:t>Treatment</a:t>
            </a:r>
            <a:endParaRPr lang="en-US" dirty="0">
              <a:solidFill>
                <a:srgbClr val="FF0066"/>
              </a:solidFill>
              <a:latin typeface="Comic Sans MS" pitchFamily="66" charset="0"/>
            </a:endParaRPr>
          </a:p>
        </p:txBody>
      </p:sp>
      <p:pic>
        <p:nvPicPr>
          <p:cNvPr id="29698" name="Picture 2" descr="http://peaceartsite.com/images/blue_meditation.gif"/>
          <p:cNvPicPr>
            <a:picLocks noChangeAspect="1" noChangeArrowheads="1" noCrop="1"/>
          </p:cNvPicPr>
          <p:nvPr/>
        </p:nvPicPr>
        <p:blipFill>
          <a:blip r:embed="rId2" cstate="print"/>
          <a:srcRect/>
          <a:stretch>
            <a:fillRect/>
          </a:stretch>
        </p:blipFill>
        <p:spPr bwMode="auto">
          <a:xfrm>
            <a:off x="5724128" y="0"/>
            <a:ext cx="3419872" cy="2124881"/>
          </a:xfrm>
          <a:prstGeom prst="rect">
            <a:avLst/>
          </a:prstGeom>
          <a:noFill/>
        </p:spPr>
      </p:pic>
      <p:sp>
        <p:nvSpPr>
          <p:cNvPr id="5" name="TextBox 4"/>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7"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9698"/>
                                        </p:tgtEl>
                                        <p:attrNameLst>
                                          <p:attrName>style.visibility</p:attrName>
                                        </p:attrNameLst>
                                      </p:cBhvr>
                                      <p:to>
                                        <p:strVal val="visible"/>
                                      </p:to>
                                    </p:set>
                                    <p:anim calcmode="lin" valueType="num">
                                      <p:cBhvr>
                                        <p:cTn id="34" dur="500" fill="hold"/>
                                        <p:tgtEl>
                                          <p:spTgt spid="29698"/>
                                        </p:tgtEl>
                                        <p:attrNameLst>
                                          <p:attrName>ppt_w</p:attrName>
                                        </p:attrNameLst>
                                      </p:cBhvr>
                                      <p:tavLst>
                                        <p:tav tm="0">
                                          <p:val>
                                            <p:fltVal val="0"/>
                                          </p:val>
                                        </p:tav>
                                        <p:tav tm="100000">
                                          <p:val>
                                            <p:strVal val="#ppt_w"/>
                                          </p:val>
                                        </p:tav>
                                      </p:tavLst>
                                    </p:anim>
                                    <p:anim calcmode="lin" valueType="num">
                                      <p:cBhvr>
                                        <p:cTn id="35" dur="500" fill="hold"/>
                                        <p:tgtEl>
                                          <p:spTgt spid="29698"/>
                                        </p:tgtEl>
                                        <p:attrNameLst>
                                          <p:attrName>ppt_h</p:attrName>
                                        </p:attrNameLst>
                                      </p:cBhvr>
                                      <p:tavLst>
                                        <p:tav tm="0">
                                          <p:val>
                                            <p:fltVal val="0"/>
                                          </p:val>
                                        </p:tav>
                                        <p:tav tm="100000">
                                          <p:val>
                                            <p:strVal val="#ppt_h"/>
                                          </p:val>
                                        </p:tav>
                                      </p:tavLst>
                                    </p:anim>
                                    <p:anim calcmode="lin" valueType="num">
                                      <p:cBhvr>
                                        <p:cTn id="36" dur="500" fill="hold"/>
                                        <p:tgtEl>
                                          <p:spTgt spid="29698"/>
                                        </p:tgtEl>
                                        <p:attrNameLst>
                                          <p:attrName>style.rotation</p:attrName>
                                        </p:attrNameLst>
                                      </p:cBhvr>
                                      <p:tavLst>
                                        <p:tav tm="0">
                                          <p:val>
                                            <p:fltVal val="360"/>
                                          </p:val>
                                        </p:tav>
                                        <p:tav tm="100000">
                                          <p:val>
                                            <p:fltVal val="0"/>
                                          </p:val>
                                        </p:tav>
                                      </p:tavLst>
                                    </p:anim>
                                    <p:animEffect transition="in" filter="fade">
                                      <p:cBhvr>
                                        <p:cTn id="37" dur="500"/>
                                        <p:tgtEl>
                                          <p:spTgt spid="29698"/>
                                        </p:tgtEl>
                                      </p:cBhvr>
                                    </p:animEffect>
                                  </p:childTnLst>
                                </p:cTn>
                              </p:par>
                            </p:childTnLst>
                          </p:cTn>
                        </p:par>
                        <p:par>
                          <p:cTn id="38" fill="hold">
                            <p:stCondLst>
                              <p:cond delay="3000"/>
                            </p:stCondLst>
                            <p:childTnLst>
                              <p:par>
                                <p:cTn id="39" presetID="25" presetClass="entr" presetSubtype="0" fill="hold" grpId="0" nodeType="afterEffect">
                                  <p:stCondLst>
                                    <p:cond delay="20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484784"/>
            <a:ext cx="8208912" cy="3139321"/>
          </a:xfrm>
          <a:prstGeom prst="rect">
            <a:avLst/>
          </a:prstGeom>
        </p:spPr>
        <p:txBody>
          <a:bodyPr wrap="square">
            <a:spAutoFit/>
          </a:bodyPr>
          <a:lstStyle/>
          <a:p>
            <a:r>
              <a:rPr lang="en-US" b="1" dirty="0" smtClean="0">
                <a:latin typeface="Comic Sans MS" pitchFamily="66" charset="0"/>
              </a:rPr>
              <a:t>Sleep</a:t>
            </a:r>
            <a:r>
              <a:rPr lang="en-US" dirty="0" smtClean="0">
                <a:latin typeface="Comic Sans MS" pitchFamily="66" charset="0"/>
              </a:rPr>
              <a:t> </a:t>
            </a:r>
          </a:p>
          <a:p>
            <a:endParaRPr lang="en-US" dirty="0" smtClean="0">
              <a:latin typeface="Comic Sans MS" pitchFamily="66" charset="0"/>
            </a:endParaRPr>
          </a:p>
          <a:p>
            <a:pPr>
              <a:lnSpc>
                <a:spcPct val="150000"/>
              </a:lnSpc>
            </a:pPr>
            <a:r>
              <a:rPr lang="en-US" dirty="0" smtClean="0">
                <a:latin typeface="Comic Sans MS" pitchFamily="66" charset="0"/>
              </a:rPr>
              <a:t>When you don't get enough sleep, your depression symptoms will be worse.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Sleep deprivation exacerbates irritability, moodiness, sadness, and fatigue.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Make sure you're getting enough sleep each night. Aim for somewhere between 7 to 9 hours each night.</a:t>
            </a:r>
          </a:p>
        </p:txBody>
      </p:sp>
      <p:sp>
        <p:nvSpPr>
          <p:cNvPr id="5" name="Title 1"/>
          <p:cNvSpPr>
            <a:spLocks noGrp="1"/>
          </p:cNvSpPr>
          <p:nvPr>
            <p:ph type="ctrTitle"/>
          </p:nvPr>
        </p:nvSpPr>
        <p:spPr>
          <a:xfrm>
            <a:off x="251520" y="5661248"/>
            <a:ext cx="8077200" cy="1196752"/>
          </a:xfrm>
        </p:spPr>
        <p:txBody>
          <a:bodyPr/>
          <a:lstStyle/>
          <a:p>
            <a:r>
              <a:rPr lang="en-US" dirty="0" smtClean="0">
                <a:solidFill>
                  <a:srgbClr val="FF0066"/>
                </a:solidFill>
                <a:latin typeface="Comic Sans MS" pitchFamily="66" charset="0"/>
              </a:rPr>
              <a:t>Treatment</a:t>
            </a:r>
            <a:endParaRPr lang="en-US" dirty="0">
              <a:solidFill>
                <a:srgbClr val="FF0066"/>
              </a:solidFill>
              <a:latin typeface="Comic Sans MS" pitchFamily="66" charset="0"/>
            </a:endParaRPr>
          </a:p>
        </p:txBody>
      </p:sp>
      <p:pic>
        <p:nvPicPr>
          <p:cNvPr id="31746" name="Picture 2" descr="http://media.giphy.com/media/a7EUhsVF4qHQI/giphy.gif"/>
          <p:cNvPicPr>
            <a:picLocks noChangeAspect="1" noChangeArrowheads="1" noCrop="1"/>
          </p:cNvPicPr>
          <p:nvPr/>
        </p:nvPicPr>
        <p:blipFill>
          <a:blip r:embed="rId2" cstate="print"/>
          <a:srcRect/>
          <a:stretch>
            <a:fillRect/>
          </a:stretch>
        </p:blipFill>
        <p:spPr bwMode="auto">
          <a:xfrm>
            <a:off x="4932040" y="4581128"/>
            <a:ext cx="2793413" cy="1944216"/>
          </a:xfrm>
          <a:prstGeom prst="rect">
            <a:avLst/>
          </a:prstGeom>
          <a:noFill/>
        </p:spPr>
      </p:pic>
      <p:pic>
        <p:nvPicPr>
          <p:cNvPr id="31748" name="Picture 4" descr="http://d.wapday.com/animation/ccontennt/8481-f/baby_boy_sleeping.gif?__sid=9LTEWNN&amp;lang=en"/>
          <p:cNvPicPr>
            <a:picLocks noChangeAspect="1" noChangeArrowheads="1" noCrop="1"/>
          </p:cNvPicPr>
          <p:nvPr/>
        </p:nvPicPr>
        <p:blipFill>
          <a:blip r:embed="rId3" cstate="print"/>
          <a:srcRect/>
          <a:stretch>
            <a:fillRect/>
          </a:stretch>
        </p:blipFill>
        <p:spPr bwMode="auto">
          <a:xfrm>
            <a:off x="2051720" y="188640"/>
            <a:ext cx="1296144" cy="1296144"/>
          </a:xfrm>
          <a:prstGeom prst="rect">
            <a:avLst/>
          </a:prstGeom>
          <a:noFill/>
        </p:spPr>
      </p:pic>
      <p:pic>
        <p:nvPicPr>
          <p:cNvPr id="31750" name="Picture 6" descr="http://classroomclipart.com/images/gallery/Animations/People/sleeping.gif"/>
          <p:cNvPicPr>
            <a:picLocks noChangeAspect="1" noChangeArrowheads="1" noCrop="1"/>
          </p:cNvPicPr>
          <p:nvPr/>
        </p:nvPicPr>
        <p:blipFill>
          <a:blip r:embed="rId4" cstate="print"/>
          <a:srcRect/>
          <a:stretch>
            <a:fillRect/>
          </a:stretch>
        </p:blipFill>
        <p:spPr bwMode="auto">
          <a:xfrm>
            <a:off x="6300192" y="404664"/>
            <a:ext cx="1905000" cy="1524001"/>
          </a:xfrm>
          <a:prstGeom prst="rect">
            <a:avLst/>
          </a:prstGeom>
          <a:noFill/>
        </p:spPr>
      </p:pic>
      <p:sp>
        <p:nvSpPr>
          <p:cNvPr id="7" name="TextBox 6"/>
          <p:cNvSpPr txBox="1"/>
          <p:nvPr/>
        </p:nvSpPr>
        <p:spPr>
          <a:xfrm>
            <a:off x="7812360" y="6021288"/>
            <a:ext cx="1656184"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7"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31750"/>
                                        </p:tgtEl>
                                        <p:attrNameLst>
                                          <p:attrName>style.visibility</p:attrName>
                                        </p:attrNameLst>
                                      </p:cBhvr>
                                      <p:to>
                                        <p:strVal val="visible"/>
                                      </p:to>
                                    </p:set>
                                    <p:anim calcmode="lin" valueType="num">
                                      <p:cBhvr>
                                        <p:cTn id="34" dur="500" fill="hold"/>
                                        <p:tgtEl>
                                          <p:spTgt spid="31750"/>
                                        </p:tgtEl>
                                        <p:attrNameLst>
                                          <p:attrName>ppt_w</p:attrName>
                                        </p:attrNameLst>
                                      </p:cBhvr>
                                      <p:tavLst>
                                        <p:tav tm="0">
                                          <p:val>
                                            <p:fltVal val="0"/>
                                          </p:val>
                                        </p:tav>
                                        <p:tav tm="100000">
                                          <p:val>
                                            <p:strVal val="#ppt_w"/>
                                          </p:val>
                                        </p:tav>
                                      </p:tavLst>
                                    </p:anim>
                                    <p:anim calcmode="lin" valueType="num">
                                      <p:cBhvr>
                                        <p:cTn id="35" dur="500" fill="hold"/>
                                        <p:tgtEl>
                                          <p:spTgt spid="31750"/>
                                        </p:tgtEl>
                                        <p:attrNameLst>
                                          <p:attrName>ppt_h</p:attrName>
                                        </p:attrNameLst>
                                      </p:cBhvr>
                                      <p:tavLst>
                                        <p:tav tm="0">
                                          <p:val>
                                            <p:fltVal val="0"/>
                                          </p:val>
                                        </p:tav>
                                        <p:tav tm="100000">
                                          <p:val>
                                            <p:strVal val="#ppt_h"/>
                                          </p:val>
                                        </p:tav>
                                      </p:tavLst>
                                    </p:anim>
                                    <p:anim calcmode="lin" valueType="num">
                                      <p:cBhvr>
                                        <p:cTn id="36" dur="500" fill="hold"/>
                                        <p:tgtEl>
                                          <p:spTgt spid="31750"/>
                                        </p:tgtEl>
                                        <p:attrNameLst>
                                          <p:attrName>style.rotation</p:attrName>
                                        </p:attrNameLst>
                                      </p:cBhvr>
                                      <p:tavLst>
                                        <p:tav tm="0">
                                          <p:val>
                                            <p:fltVal val="360"/>
                                          </p:val>
                                        </p:tav>
                                        <p:tav tm="100000">
                                          <p:val>
                                            <p:fltVal val="0"/>
                                          </p:val>
                                        </p:tav>
                                      </p:tavLst>
                                    </p:anim>
                                    <p:animEffect transition="in" filter="fade">
                                      <p:cBhvr>
                                        <p:cTn id="37" dur="500"/>
                                        <p:tgtEl>
                                          <p:spTgt spid="31750"/>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31746"/>
                                        </p:tgtEl>
                                        <p:attrNameLst>
                                          <p:attrName>style.visibility</p:attrName>
                                        </p:attrNameLst>
                                      </p:cBhvr>
                                      <p:to>
                                        <p:strVal val="visible"/>
                                      </p:to>
                                    </p:set>
                                    <p:anim calcmode="lin" valueType="num">
                                      <p:cBhvr>
                                        <p:cTn id="41" dur="500" fill="hold"/>
                                        <p:tgtEl>
                                          <p:spTgt spid="31746"/>
                                        </p:tgtEl>
                                        <p:attrNameLst>
                                          <p:attrName>ppt_w</p:attrName>
                                        </p:attrNameLst>
                                      </p:cBhvr>
                                      <p:tavLst>
                                        <p:tav tm="0">
                                          <p:val>
                                            <p:fltVal val="0"/>
                                          </p:val>
                                        </p:tav>
                                        <p:tav tm="100000">
                                          <p:val>
                                            <p:strVal val="#ppt_w"/>
                                          </p:val>
                                        </p:tav>
                                      </p:tavLst>
                                    </p:anim>
                                    <p:anim calcmode="lin" valueType="num">
                                      <p:cBhvr>
                                        <p:cTn id="42" dur="500" fill="hold"/>
                                        <p:tgtEl>
                                          <p:spTgt spid="31746"/>
                                        </p:tgtEl>
                                        <p:attrNameLst>
                                          <p:attrName>ppt_h</p:attrName>
                                        </p:attrNameLst>
                                      </p:cBhvr>
                                      <p:tavLst>
                                        <p:tav tm="0">
                                          <p:val>
                                            <p:fltVal val="0"/>
                                          </p:val>
                                        </p:tav>
                                        <p:tav tm="100000">
                                          <p:val>
                                            <p:strVal val="#ppt_h"/>
                                          </p:val>
                                        </p:tav>
                                      </p:tavLst>
                                    </p:anim>
                                    <p:anim calcmode="lin" valueType="num">
                                      <p:cBhvr>
                                        <p:cTn id="43" dur="500" fill="hold"/>
                                        <p:tgtEl>
                                          <p:spTgt spid="31746"/>
                                        </p:tgtEl>
                                        <p:attrNameLst>
                                          <p:attrName>style.rotation</p:attrName>
                                        </p:attrNameLst>
                                      </p:cBhvr>
                                      <p:tavLst>
                                        <p:tav tm="0">
                                          <p:val>
                                            <p:fltVal val="360"/>
                                          </p:val>
                                        </p:tav>
                                        <p:tav tm="100000">
                                          <p:val>
                                            <p:fltVal val="0"/>
                                          </p:val>
                                        </p:tav>
                                      </p:tavLst>
                                    </p:anim>
                                    <p:animEffect transition="in" filter="fade">
                                      <p:cBhvr>
                                        <p:cTn id="44" dur="500"/>
                                        <p:tgtEl>
                                          <p:spTgt spid="31746"/>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31748"/>
                                        </p:tgtEl>
                                        <p:attrNameLst>
                                          <p:attrName>style.visibility</p:attrName>
                                        </p:attrNameLst>
                                      </p:cBhvr>
                                      <p:to>
                                        <p:strVal val="visible"/>
                                      </p:to>
                                    </p:set>
                                    <p:anim calcmode="lin" valueType="num">
                                      <p:cBhvr>
                                        <p:cTn id="48" dur="500" fill="hold"/>
                                        <p:tgtEl>
                                          <p:spTgt spid="31748"/>
                                        </p:tgtEl>
                                        <p:attrNameLst>
                                          <p:attrName>ppt_w</p:attrName>
                                        </p:attrNameLst>
                                      </p:cBhvr>
                                      <p:tavLst>
                                        <p:tav tm="0">
                                          <p:val>
                                            <p:fltVal val="0"/>
                                          </p:val>
                                        </p:tav>
                                        <p:tav tm="100000">
                                          <p:val>
                                            <p:strVal val="#ppt_w"/>
                                          </p:val>
                                        </p:tav>
                                      </p:tavLst>
                                    </p:anim>
                                    <p:anim calcmode="lin" valueType="num">
                                      <p:cBhvr>
                                        <p:cTn id="49" dur="500" fill="hold"/>
                                        <p:tgtEl>
                                          <p:spTgt spid="31748"/>
                                        </p:tgtEl>
                                        <p:attrNameLst>
                                          <p:attrName>ppt_h</p:attrName>
                                        </p:attrNameLst>
                                      </p:cBhvr>
                                      <p:tavLst>
                                        <p:tav tm="0">
                                          <p:val>
                                            <p:fltVal val="0"/>
                                          </p:val>
                                        </p:tav>
                                        <p:tav tm="100000">
                                          <p:val>
                                            <p:strVal val="#ppt_h"/>
                                          </p:val>
                                        </p:tav>
                                      </p:tavLst>
                                    </p:anim>
                                    <p:anim calcmode="lin" valueType="num">
                                      <p:cBhvr>
                                        <p:cTn id="50" dur="500" fill="hold"/>
                                        <p:tgtEl>
                                          <p:spTgt spid="31748"/>
                                        </p:tgtEl>
                                        <p:attrNameLst>
                                          <p:attrName>style.rotation</p:attrName>
                                        </p:attrNameLst>
                                      </p:cBhvr>
                                      <p:tavLst>
                                        <p:tav tm="0">
                                          <p:val>
                                            <p:fltVal val="360"/>
                                          </p:val>
                                        </p:tav>
                                        <p:tav tm="100000">
                                          <p:val>
                                            <p:fltVal val="0"/>
                                          </p:val>
                                        </p:tav>
                                      </p:tavLst>
                                    </p:anim>
                                    <p:animEffect transition="in" filter="fade">
                                      <p:cBhvr>
                                        <p:cTn id="51" dur="500"/>
                                        <p:tgtEl>
                                          <p:spTgt spid="31748"/>
                                        </p:tgtEl>
                                      </p:cBhvr>
                                    </p:animEffect>
                                  </p:childTnLst>
                                </p:cTn>
                              </p:par>
                            </p:childTnLst>
                          </p:cTn>
                        </p:par>
                        <p:par>
                          <p:cTn id="52" fill="hold">
                            <p:stCondLst>
                              <p:cond delay="4000"/>
                            </p:stCondLst>
                            <p:childTnLst>
                              <p:par>
                                <p:cTn id="53" presetID="25" presetClass="entr" presetSubtype="0" fill="hold" grpId="0" nodeType="afterEffect">
                                  <p:stCondLst>
                                    <p:cond delay="20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653136"/>
            <a:ext cx="8424936" cy="1499616"/>
          </a:xfrm>
        </p:spPr>
        <p:txBody>
          <a:bodyPr>
            <a:normAutofit/>
          </a:bodyPr>
          <a:lstStyle/>
          <a:p>
            <a:r>
              <a:rPr lang="en-US" sz="2400" dirty="0" smtClean="0">
                <a:latin typeface="Comic Sans MS" pitchFamily="66" charset="0"/>
              </a:rPr>
              <a:t>This is an important issue because depression can lead to suicide</a:t>
            </a:r>
            <a:endParaRPr lang="en-US" sz="2400" dirty="0">
              <a:latin typeface="Comic Sans MS" pitchFamily="66" charset="0"/>
            </a:endParaRPr>
          </a:p>
        </p:txBody>
      </p:sp>
      <p:pic>
        <p:nvPicPr>
          <p:cNvPr id="5" name="Picture 10" descr="demi lovato animated GIF"/>
          <p:cNvPicPr>
            <a:picLocks noChangeAspect="1" noChangeArrowheads="1" noCrop="1"/>
          </p:cNvPicPr>
          <p:nvPr/>
        </p:nvPicPr>
        <p:blipFill>
          <a:blip r:embed="rId2" cstate="print"/>
          <a:srcRect/>
          <a:stretch>
            <a:fillRect/>
          </a:stretch>
        </p:blipFill>
        <p:spPr bwMode="auto">
          <a:xfrm>
            <a:off x="1187624" y="764704"/>
            <a:ext cx="6912768" cy="3456384"/>
          </a:xfrm>
          <a:prstGeom prst="rect">
            <a:avLst/>
          </a:prstGeom>
          <a:noFill/>
        </p:spPr>
      </p:pic>
      <p:sp>
        <p:nvSpPr>
          <p:cNvPr id="6" name="TextBox 5"/>
          <p:cNvSpPr txBox="1"/>
          <p:nvPr/>
        </p:nvSpPr>
        <p:spPr>
          <a:xfrm>
            <a:off x="7271792" y="6334780"/>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5" presetClass="entr" presetSubtype="0" fill="hold" grpId="0" nodeType="afterEffect">
                                  <p:stCondLst>
                                    <p:cond delay="2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008" y="116632"/>
            <a:ext cx="8928992" cy="4801314"/>
          </a:xfrm>
          <a:prstGeom prst="rect">
            <a:avLst/>
          </a:prstGeom>
        </p:spPr>
        <p:txBody>
          <a:bodyPr wrap="square">
            <a:spAutoFit/>
          </a:bodyPr>
          <a:lstStyle/>
          <a:p>
            <a:pPr fontAlgn="base"/>
            <a:r>
              <a:rPr lang="en-US" sz="1700" dirty="0" smtClean="0">
                <a:solidFill>
                  <a:srgbClr val="FF0066"/>
                </a:solidFill>
                <a:latin typeface="Comic Sans MS" pitchFamily="66" charset="0"/>
              </a:rPr>
              <a:t>Don’t be afraid to reach out to get help if you think you need it. There’s no need to feel ashamed or uncomfortable. There are people across the country ready to help you, many of whom have been in circumstances like yours and can personally relate.</a:t>
            </a:r>
          </a:p>
          <a:p>
            <a:pPr fontAlgn="base"/>
            <a:endParaRPr lang="en-US" sz="1700" dirty="0" smtClean="0">
              <a:latin typeface="Comic Sans MS" pitchFamily="66" charset="0"/>
            </a:endParaRPr>
          </a:p>
          <a:p>
            <a:pPr fontAlgn="base"/>
            <a:r>
              <a:rPr lang="en-US" sz="1700" dirty="0" smtClean="0">
                <a:latin typeface="Comic Sans MS" pitchFamily="66" charset="0"/>
              </a:rPr>
              <a:t>If you need help right away:</a:t>
            </a:r>
          </a:p>
          <a:p>
            <a:pPr fontAlgn="base"/>
            <a:endParaRPr lang="en-US" sz="1700" dirty="0" smtClean="0">
              <a:latin typeface="Comic Sans MS" pitchFamily="66" charset="0"/>
            </a:endParaRPr>
          </a:p>
          <a:p>
            <a:pPr fontAlgn="base"/>
            <a:r>
              <a:rPr lang="en-US" sz="1700" dirty="0" smtClean="0">
                <a:latin typeface="Comic Sans MS" pitchFamily="66" charset="0"/>
              </a:rPr>
              <a:t>Visit your local emergency department or call 911</a:t>
            </a:r>
          </a:p>
          <a:p>
            <a:pPr fontAlgn="base"/>
            <a:endParaRPr lang="en-US" sz="1700" dirty="0" smtClean="0">
              <a:latin typeface="Comic Sans MS" pitchFamily="66" charset="0"/>
            </a:endParaRPr>
          </a:p>
          <a:p>
            <a:pPr fontAlgn="base"/>
            <a:r>
              <a:rPr lang="en-US" sz="1700" dirty="0" smtClean="0">
                <a:latin typeface="Comic Sans MS" pitchFamily="66" charset="0"/>
              </a:rPr>
              <a:t>Contact a crisis centre</a:t>
            </a:r>
          </a:p>
          <a:p>
            <a:pPr fontAlgn="base"/>
            <a:endParaRPr lang="en-US" sz="1700" dirty="0" smtClean="0">
              <a:latin typeface="Comic Sans MS" pitchFamily="66" charset="0"/>
            </a:endParaRPr>
          </a:p>
          <a:p>
            <a:pPr fontAlgn="base"/>
            <a:r>
              <a:rPr lang="en-US" sz="1700" dirty="0" smtClean="0">
                <a:latin typeface="Comic Sans MS" pitchFamily="66" charset="0"/>
              </a:rPr>
              <a:t>Contact </a:t>
            </a:r>
            <a:r>
              <a:rPr lang="en-US" sz="1700" dirty="0" smtClean="0">
                <a:solidFill>
                  <a:srgbClr val="00B0F0"/>
                </a:solidFill>
                <a:latin typeface="Comic Sans MS" pitchFamily="66" charset="0"/>
              </a:rPr>
              <a:t>Kids Help Phone (1-800-668-6868) </a:t>
            </a:r>
            <a:r>
              <a:rPr lang="en-US" sz="1700" dirty="0" smtClean="0">
                <a:latin typeface="Comic Sans MS" pitchFamily="66" charset="0"/>
              </a:rPr>
              <a:t>or go online (</a:t>
            </a:r>
            <a:r>
              <a:rPr lang="en-US" sz="1700" dirty="0" smtClean="0">
                <a:solidFill>
                  <a:srgbClr val="00B0F0"/>
                </a:solidFill>
                <a:latin typeface="Comic Sans MS" pitchFamily="66" charset="0"/>
              </a:rPr>
              <a:t>kidshelpphone.ca</a:t>
            </a:r>
            <a:r>
              <a:rPr lang="en-US" sz="1700" dirty="0" smtClean="0">
                <a:latin typeface="Comic Sans MS" pitchFamily="66" charset="0"/>
              </a:rPr>
              <a:t>). To reach a Kids Help Phone professional counselor from any community in Canada, call 1-800-668-6868 or go online at kidshelpphone.ca at any time.</a:t>
            </a:r>
          </a:p>
          <a:p>
            <a:pPr fontAlgn="base"/>
            <a:endParaRPr lang="en-US" sz="1700" dirty="0" smtClean="0">
              <a:latin typeface="Comic Sans MS" pitchFamily="66" charset="0"/>
            </a:endParaRPr>
          </a:p>
          <a:p>
            <a:pPr fontAlgn="base"/>
            <a:r>
              <a:rPr lang="en-US" sz="1700" dirty="0" smtClean="0">
                <a:latin typeface="Comic Sans MS" pitchFamily="66" charset="0"/>
              </a:rPr>
              <a:t>Canada’s only free, national, bilingual, anonymous and confidential phone and online professional counseling service for youth (for ages 20 and under). They have access to a database of over 37,000 local resources and deal with big or small concerns, 24/7, 365 days a year.</a:t>
            </a:r>
          </a:p>
        </p:txBody>
      </p:sp>
      <p:sp>
        <p:nvSpPr>
          <p:cNvPr id="9" name="TextBox 8"/>
          <p:cNvSpPr txBox="1"/>
          <p:nvPr/>
        </p:nvSpPr>
        <p:spPr>
          <a:xfrm>
            <a:off x="323528" y="5661248"/>
            <a:ext cx="4824536" cy="830997"/>
          </a:xfrm>
          <a:prstGeom prst="rect">
            <a:avLst/>
          </a:prstGeom>
          <a:noFill/>
        </p:spPr>
        <p:txBody>
          <a:bodyPr wrap="square" rtlCol="0">
            <a:spAutoFit/>
          </a:bodyPr>
          <a:lstStyle/>
          <a:p>
            <a:r>
              <a:rPr lang="en-US" sz="4800" dirty="0" smtClean="0">
                <a:solidFill>
                  <a:srgbClr val="DA26CD"/>
                </a:solidFill>
                <a:latin typeface="Comic Sans MS" pitchFamily="66" charset="0"/>
              </a:rPr>
              <a:t>Get Help</a:t>
            </a:r>
            <a:endParaRPr lang="en-US" sz="4800" dirty="0">
              <a:solidFill>
                <a:srgbClr val="DA26CD"/>
              </a:solidFill>
              <a:latin typeface="Comic Sans MS" pitchFamily="66" charset="0"/>
            </a:endParaRPr>
          </a:p>
        </p:txBody>
      </p:sp>
      <p:sp>
        <p:nvSpPr>
          <p:cNvPr id="10" name="TextBox 9"/>
          <p:cNvSpPr txBox="1"/>
          <p:nvPr/>
        </p:nvSpPr>
        <p:spPr>
          <a:xfrm>
            <a:off x="7271792" y="6334780"/>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childTnLst>
                          </p:cTn>
                        </p:par>
                        <p:par>
                          <p:cTn id="15" fill="hold">
                            <p:stCondLst>
                              <p:cond delay="1500"/>
                            </p:stCondLst>
                            <p:childTnLst>
                              <p:par>
                                <p:cTn id="16" presetID="25" presetClass="entr" presetSubtype="0"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p:cTn id="18"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xEl>
                                              <p:pRg st="2" end="2"/>
                                            </p:txEl>
                                          </p:spTgt>
                                        </p:tgtEl>
                                      </p:cBhvr>
                                    </p:animEffect>
                                  </p:childTnLst>
                                </p:cTn>
                              </p:par>
                            </p:childTnLst>
                          </p:cTn>
                        </p:par>
                        <p:par>
                          <p:cTn id="26" fill="hold">
                            <p:stCondLst>
                              <p:cond delay="2500"/>
                            </p:stCondLst>
                            <p:childTnLst>
                              <p:par>
                                <p:cTn id="27" presetID="25" presetClass="entr" presetSubtype="0" fill="hold" nodeType="after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p:cTn id="29" dur="500" decel="50000" fill="hold">
                                          <p:stCondLst>
                                            <p:cond delay="0"/>
                                          </p:stCondLst>
                                        </p:cTn>
                                        <p:tgtEl>
                                          <p:spTgt spid="8">
                                            <p:txEl>
                                              <p:pRg st="4" end="4"/>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xEl>
                                              <p:pRg st="4" end="4"/>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xEl>
                                              <p:pRg st="4" end="4"/>
                                            </p:txEl>
                                          </p:spTgt>
                                        </p:tgtEl>
                                        <p:attrNameLst>
                                          <p:attrName>ppt_w</p:attrName>
                                        </p:attrNameLst>
                                      </p:cBhvr>
                                      <p:tavLst>
                                        <p:tav tm="0">
                                          <p:val>
                                            <p:strVal val="#ppt_w*.05"/>
                                          </p:val>
                                        </p:tav>
                                        <p:tav tm="100000">
                                          <p:val>
                                            <p:strVal val="#ppt_w"/>
                                          </p:val>
                                        </p:tav>
                                      </p:tavLst>
                                    </p:anim>
                                    <p:anim calcmode="lin" valueType="num">
                                      <p:cBhvr>
                                        <p:cTn id="32"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xEl>
                                              <p:pRg st="4" end="4"/>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xEl>
                                              <p:pRg st="4" end="4"/>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xEl>
                                              <p:pRg st="4" end="4"/>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xEl>
                                              <p:pRg st="4" end="4"/>
                                            </p:txEl>
                                          </p:spTgt>
                                        </p:tgtEl>
                                      </p:cBhvr>
                                    </p:animEffect>
                                  </p:childTnLst>
                                </p:cTn>
                              </p:par>
                            </p:childTnLst>
                          </p:cTn>
                        </p:par>
                        <p:par>
                          <p:cTn id="37" fill="hold">
                            <p:stCondLst>
                              <p:cond delay="3500"/>
                            </p:stCondLst>
                            <p:childTnLst>
                              <p:par>
                                <p:cTn id="38" presetID="25" presetClass="entr" presetSubtype="0" fill="hold" nodeType="after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 calcmode="lin" valueType="num">
                                      <p:cBhvr>
                                        <p:cTn id="40" dur="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43"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8">
                                            <p:txEl>
                                              <p:pRg st="6" end="6"/>
                                            </p:txEl>
                                          </p:spTgt>
                                        </p:tgtEl>
                                      </p:cBhvr>
                                    </p:animEffect>
                                  </p:childTnLst>
                                </p:cTn>
                              </p:par>
                            </p:childTnLst>
                          </p:cTn>
                        </p:par>
                        <p:par>
                          <p:cTn id="48" fill="hold">
                            <p:stCondLst>
                              <p:cond delay="4500"/>
                            </p:stCondLst>
                            <p:childTnLst>
                              <p:par>
                                <p:cTn id="49" presetID="25" presetClass="entr" presetSubtype="0" fill="hold" nodeType="after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 calcmode="lin" valueType="num">
                                      <p:cBhvr>
                                        <p:cTn id="51" dur="500" decel="50000" fill="hold">
                                          <p:stCondLst>
                                            <p:cond delay="0"/>
                                          </p:stCondLst>
                                        </p:cTn>
                                        <p:tgtEl>
                                          <p:spTgt spid="8">
                                            <p:txEl>
                                              <p:pRg st="8" end="8"/>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xEl>
                                              <p:pRg st="8" end="8"/>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xEl>
                                              <p:pRg st="8" end="8"/>
                                            </p:txEl>
                                          </p:spTgt>
                                        </p:tgtEl>
                                        <p:attrNameLst>
                                          <p:attrName>ppt_w</p:attrName>
                                        </p:attrNameLst>
                                      </p:cBhvr>
                                      <p:tavLst>
                                        <p:tav tm="0">
                                          <p:val>
                                            <p:strVal val="#ppt_w*.05"/>
                                          </p:val>
                                        </p:tav>
                                        <p:tav tm="100000">
                                          <p:val>
                                            <p:strVal val="#ppt_w"/>
                                          </p:val>
                                        </p:tav>
                                      </p:tavLst>
                                    </p:anim>
                                    <p:anim calcmode="lin" valueType="num">
                                      <p:cBhvr>
                                        <p:cTn id="54" dur="10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xEl>
                                              <p:pRg st="8" end="8"/>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xEl>
                                              <p:pRg st="8" end="8"/>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xEl>
                                              <p:pRg st="8" end="8"/>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xEl>
                                              <p:pRg st="8" end="8"/>
                                            </p:txEl>
                                          </p:spTgt>
                                        </p:tgtEl>
                                      </p:cBhvr>
                                    </p:animEffect>
                                  </p:childTnLst>
                                </p:cTn>
                              </p:par>
                            </p:childTnLst>
                          </p:cTn>
                        </p:par>
                        <p:par>
                          <p:cTn id="59" fill="hold">
                            <p:stCondLst>
                              <p:cond delay="5500"/>
                            </p:stCondLst>
                            <p:childTnLst>
                              <p:par>
                                <p:cTn id="60" presetID="25" presetClass="entr" presetSubtype="0" fill="hold" nodeType="after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 calcmode="lin" valueType="num">
                                      <p:cBhvr>
                                        <p:cTn id="62" dur="500" decel="50000" fill="hold">
                                          <p:stCondLst>
                                            <p:cond delay="0"/>
                                          </p:stCondLst>
                                        </p:cTn>
                                        <p:tgtEl>
                                          <p:spTgt spid="8">
                                            <p:txEl>
                                              <p:pRg st="10" end="1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8">
                                            <p:txEl>
                                              <p:pRg st="10" end="1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8">
                                            <p:txEl>
                                              <p:pRg st="10" end="10"/>
                                            </p:txEl>
                                          </p:spTgt>
                                        </p:tgtEl>
                                        <p:attrNameLst>
                                          <p:attrName>ppt_w</p:attrName>
                                        </p:attrNameLst>
                                      </p:cBhvr>
                                      <p:tavLst>
                                        <p:tav tm="0">
                                          <p:val>
                                            <p:strVal val="#ppt_w*.05"/>
                                          </p:val>
                                        </p:tav>
                                        <p:tav tm="100000">
                                          <p:val>
                                            <p:strVal val="#ppt_w"/>
                                          </p:val>
                                        </p:tav>
                                      </p:tavLst>
                                    </p:anim>
                                    <p:anim calcmode="lin" valueType="num">
                                      <p:cBhvr>
                                        <p:cTn id="65" dur="1000" fill="hold"/>
                                        <p:tgtEl>
                                          <p:spTgt spid="8">
                                            <p:txEl>
                                              <p:pRg st="10" end="1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8">
                                            <p:txEl>
                                              <p:pRg st="10" end="1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8">
                                            <p:txEl>
                                              <p:pRg st="10" end="1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8">
                                            <p:txEl>
                                              <p:pRg st="10" end="1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8">
                                            <p:txEl>
                                              <p:pRg st="10" end="10"/>
                                            </p:txEl>
                                          </p:spTgt>
                                        </p:tgtEl>
                                      </p:cBhvr>
                                    </p:animEffect>
                                  </p:childTnLst>
                                </p:cTn>
                              </p:par>
                            </p:childTnLst>
                          </p:cTn>
                        </p:par>
                        <p:par>
                          <p:cTn id="70" fill="hold">
                            <p:stCondLst>
                              <p:cond delay="6500"/>
                            </p:stCondLst>
                            <p:childTnLst>
                              <p:par>
                                <p:cTn id="71" presetID="25" presetClass="entr" presetSubtype="0" fill="hold" grpId="0" nodeType="afterEffect">
                                  <p:stCondLst>
                                    <p:cond delay="200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16632"/>
            <a:ext cx="8568952" cy="5062924"/>
          </a:xfrm>
          <a:prstGeom prst="rect">
            <a:avLst/>
          </a:prstGeom>
        </p:spPr>
        <p:txBody>
          <a:bodyPr wrap="square">
            <a:spAutoFit/>
          </a:bodyPr>
          <a:lstStyle/>
          <a:p>
            <a:pPr fontAlgn="base"/>
            <a:r>
              <a:rPr lang="en-US" sz="1700" b="1" dirty="0" smtClean="0">
                <a:solidFill>
                  <a:srgbClr val="FF0066"/>
                </a:solidFill>
              </a:rPr>
              <a:t>Other immediate resources include:</a:t>
            </a:r>
            <a:endParaRPr lang="en-US" sz="1700" dirty="0" smtClean="0">
              <a:solidFill>
                <a:srgbClr val="FF0066"/>
              </a:solidFill>
            </a:endParaRPr>
          </a:p>
          <a:p>
            <a:pPr fontAlgn="base"/>
            <a:endParaRPr lang="en-US" sz="1700" dirty="0" smtClean="0"/>
          </a:p>
          <a:p>
            <a:pPr fontAlgn="base"/>
            <a:r>
              <a:rPr lang="en-US" sz="1700" dirty="0" smtClean="0"/>
              <a:t>Call 211 if you are in Alberta (Calgary, Edmonton), British Columbia, Ontario or Quebec</a:t>
            </a:r>
          </a:p>
          <a:p>
            <a:pPr fontAlgn="base"/>
            <a:r>
              <a:rPr lang="en-US" sz="1700" dirty="0" smtClean="0"/>
              <a:t>Provides free, confidential, multilingual access to information about the full range of community, social, health and government services in your area.</a:t>
            </a:r>
          </a:p>
          <a:p>
            <a:pPr fontAlgn="base"/>
            <a:endParaRPr lang="en-US" sz="1700" dirty="0" smtClean="0"/>
          </a:p>
          <a:p>
            <a:pPr fontAlgn="base"/>
            <a:r>
              <a:rPr lang="en-US" sz="1700" dirty="0" smtClean="0"/>
              <a:t>All 211 calls are answered by live operators who assess each caller’s needs and link them to the best available services and programs, 24 hours a day, seven days a week.</a:t>
            </a:r>
          </a:p>
          <a:p>
            <a:pPr fontAlgn="base"/>
            <a:endParaRPr lang="en-US" sz="1700" dirty="0" smtClean="0"/>
          </a:p>
          <a:p>
            <a:pPr fontAlgn="base"/>
            <a:r>
              <a:rPr lang="en-US" sz="1700" dirty="0" smtClean="0"/>
              <a:t>Visit </a:t>
            </a:r>
            <a:r>
              <a:rPr lang="en-US" sz="1700" b="1" u="sng" dirty="0" smtClean="0">
                <a:hlinkClick r:id="rId2" tooltip="eMental Health"/>
              </a:rPr>
              <a:t>www.eMentalHealth.ca</a:t>
            </a:r>
            <a:endParaRPr lang="en-US" sz="1700" dirty="0" smtClean="0"/>
          </a:p>
          <a:p>
            <a:pPr fontAlgn="base"/>
            <a:endParaRPr lang="en-US" sz="1700" dirty="0" smtClean="0"/>
          </a:p>
          <a:p>
            <a:pPr fontAlgn="base"/>
            <a:r>
              <a:rPr lang="en-US" sz="1700" dirty="0" smtClean="0"/>
              <a:t>eMentalHealth.ca provides a directory of mental health assistance, resources and events sorted by province and community. It offers anonymous, confidential and trustworthy information, 24 hours a day, 365 days a year.</a:t>
            </a:r>
          </a:p>
          <a:p>
            <a:pPr fontAlgn="base"/>
            <a:endParaRPr lang="en-US" sz="1700" dirty="0" smtClean="0"/>
          </a:p>
          <a:p>
            <a:pPr fontAlgn="base"/>
            <a:r>
              <a:rPr lang="en-US" sz="1700" dirty="0" smtClean="0"/>
              <a:t>Contact your local health clinic or local hospital that provides mental health services.</a:t>
            </a:r>
          </a:p>
          <a:p>
            <a:pPr fontAlgn="base"/>
            <a:r>
              <a:rPr lang="en-US" sz="1700" dirty="0" smtClean="0"/>
              <a:t>Contact your local chapter of the Canadian Mental Health Association: </a:t>
            </a:r>
            <a:r>
              <a:rPr lang="en-US" sz="1700" b="1" u="sng" dirty="0" smtClean="0">
                <a:hlinkClick r:id="rId3"/>
              </a:rPr>
              <a:t>www.cmha.ca</a:t>
            </a:r>
            <a:endParaRPr lang="en-US" sz="1700" dirty="0" smtClean="0"/>
          </a:p>
          <a:p>
            <a:pPr fontAlgn="base"/>
            <a:r>
              <a:rPr lang="en-US" sz="1700" dirty="0" smtClean="0"/>
              <a:t>Check the front page of your telephone book for a phone number of a crisis hotline or community service referral agency.</a:t>
            </a:r>
            <a:endParaRPr lang="en-US" sz="1700" dirty="0"/>
          </a:p>
        </p:txBody>
      </p:sp>
      <p:sp>
        <p:nvSpPr>
          <p:cNvPr id="7" name="TextBox 6"/>
          <p:cNvSpPr txBox="1"/>
          <p:nvPr/>
        </p:nvSpPr>
        <p:spPr>
          <a:xfrm>
            <a:off x="323528" y="5661248"/>
            <a:ext cx="4824536" cy="830997"/>
          </a:xfrm>
          <a:prstGeom prst="rect">
            <a:avLst/>
          </a:prstGeom>
          <a:noFill/>
        </p:spPr>
        <p:txBody>
          <a:bodyPr wrap="square" rtlCol="0">
            <a:spAutoFit/>
          </a:bodyPr>
          <a:lstStyle/>
          <a:p>
            <a:r>
              <a:rPr lang="en-US" sz="4800" dirty="0" smtClean="0">
                <a:solidFill>
                  <a:srgbClr val="DA26CD"/>
                </a:solidFill>
                <a:latin typeface="Comic Sans MS" pitchFamily="66" charset="0"/>
              </a:rPr>
              <a:t>Get Help</a:t>
            </a:r>
            <a:endParaRPr lang="en-US" sz="4800" dirty="0">
              <a:solidFill>
                <a:srgbClr val="DA26CD"/>
              </a:solidFill>
              <a:latin typeface="Comic Sans MS" pitchFamily="66" charset="0"/>
            </a:endParaRPr>
          </a:p>
        </p:txBody>
      </p:sp>
      <p:sp>
        <p:nvSpPr>
          <p:cNvPr id="8" name="TextBox 7"/>
          <p:cNvSpPr txBox="1"/>
          <p:nvPr/>
        </p:nvSpPr>
        <p:spPr>
          <a:xfrm>
            <a:off x="7271792" y="6334780"/>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par>
                          <p:cTn id="15" fill="hold">
                            <p:stCondLst>
                              <p:cond delay="1500"/>
                            </p:stCondLst>
                            <p:childTnLst>
                              <p:par>
                                <p:cTn id="16" presetID="25" presetClass="entr" presetSubtype="0"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p:cTn id="18"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xEl>
                                              <p:pRg st="2" end="2"/>
                                            </p:txEl>
                                          </p:spTgt>
                                        </p:tgtEl>
                                      </p:cBhvr>
                                    </p:animEffect>
                                  </p:childTnLst>
                                </p:cTn>
                              </p:par>
                            </p:childTnLst>
                          </p:cTn>
                        </p:par>
                        <p:par>
                          <p:cTn id="26" fill="hold">
                            <p:stCondLst>
                              <p:cond delay="2500"/>
                            </p:stCondLst>
                            <p:childTnLst>
                              <p:par>
                                <p:cTn id="27" presetID="25"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xEl>
                                              <p:pRg st="3" end="3"/>
                                            </p:txEl>
                                          </p:spTgt>
                                        </p:tgtEl>
                                      </p:cBhvr>
                                    </p:animEffect>
                                  </p:childTnLst>
                                </p:cTn>
                              </p:par>
                            </p:childTnLst>
                          </p:cTn>
                        </p:par>
                        <p:par>
                          <p:cTn id="37" fill="hold">
                            <p:stCondLst>
                              <p:cond delay="3500"/>
                            </p:stCondLst>
                            <p:childTnLst>
                              <p:par>
                                <p:cTn id="38" presetID="25" presetClass="entr" presetSubtype="0"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p:cTn id="40"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43"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xEl>
                                              <p:pRg st="5" end="5"/>
                                            </p:txEl>
                                          </p:spTgt>
                                        </p:tgtEl>
                                      </p:cBhvr>
                                    </p:animEffect>
                                  </p:childTnLst>
                                </p:cTn>
                              </p:par>
                            </p:childTnLst>
                          </p:cTn>
                        </p:par>
                        <p:par>
                          <p:cTn id="48" fill="hold">
                            <p:stCondLst>
                              <p:cond delay="4500"/>
                            </p:stCondLst>
                            <p:childTnLst>
                              <p:par>
                                <p:cTn id="49" presetID="25" presetClass="entr" presetSubtype="0" fill="hold" nodeType="after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p:cTn id="51" dur="500" decel="50000" fill="hold">
                                          <p:stCondLst>
                                            <p:cond delay="0"/>
                                          </p:stCondLst>
                                        </p:cTn>
                                        <p:tgtEl>
                                          <p:spTgt spid="6">
                                            <p:txEl>
                                              <p:pRg st="7" end="7"/>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xEl>
                                              <p:pRg st="7" end="7"/>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xEl>
                                              <p:pRg st="7" end="7"/>
                                            </p:txEl>
                                          </p:spTgt>
                                        </p:tgtEl>
                                        <p:attrNameLst>
                                          <p:attrName>ppt_w</p:attrName>
                                        </p:attrNameLst>
                                      </p:cBhvr>
                                      <p:tavLst>
                                        <p:tav tm="0">
                                          <p:val>
                                            <p:strVal val="#ppt_w*.05"/>
                                          </p:val>
                                        </p:tav>
                                        <p:tav tm="100000">
                                          <p:val>
                                            <p:strVal val="#ppt_w"/>
                                          </p:val>
                                        </p:tav>
                                      </p:tavLst>
                                    </p:anim>
                                    <p:anim calcmode="lin" valueType="num">
                                      <p:cBhvr>
                                        <p:cTn id="54"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xEl>
                                              <p:pRg st="7" end="7"/>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xEl>
                                              <p:pRg st="7" end="7"/>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xEl>
                                              <p:pRg st="7" end="7"/>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xEl>
                                              <p:pRg st="7" end="7"/>
                                            </p:txEl>
                                          </p:spTgt>
                                        </p:tgtEl>
                                      </p:cBhvr>
                                    </p:animEffect>
                                  </p:childTnLst>
                                </p:cTn>
                              </p:par>
                            </p:childTnLst>
                          </p:cTn>
                        </p:par>
                        <p:par>
                          <p:cTn id="59" fill="hold">
                            <p:stCondLst>
                              <p:cond delay="5500"/>
                            </p:stCondLst>
                            <p:childTnLst>
                              <p:par>
                                <p:cTn id="60" presetID="25" presetClass="entr" presetSubtype="0" fill="hold" nodeType="after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p:cTn id="62" dur="500" decel="50000" fill="hold">
                                          <p:stCondLst>
                                            <p:cond delay="0"/>
                                          </p:stCondLst>
                                        </p:cTn>
                                        <p:tgtEl>
                                          <p:spTgt spid="6">
                                            <p:txEl>
                                              <p:pRg st="9" end="9"/>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
                                            <p:txEl>
                                              <p:pRg st="9" end="9"/>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
                                            <p:txEl>
                                              <p:pRg st="9" end="9"/>
                                            </p:txEl>
                                          </p:spTgt>
                                        </p:tgtEl>
                                        <p:attrNameLst>
                                          <p:attrName>ppt_w</p:attrName>
                                        </p:attrNameLst>
                                      </p:cBhvr>
                                      <p:tavLst>
                                        <p:tav tm="0">
                                          <p:val>
                                            <p:strVal val="#ppt_w*.05"/>
                                          </p:val>
                                        </p:tav>
                                        <p:tav tm="100000">
                                          <p:val>
                                            <p:strVal val="#ppt_w"/>
                                          </p:val>
                                        </p:tav>
                                      </p:tavLst>
                                    </p:anim>
                                    <p:anim calcmode="lin" valueType="num">
                                      <p:cBhvr>
                                        <p:cTn id="65" dur="10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
                                            <p:txEl>
                                              <p:pRg st="9" end="9"/>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
                                            <p:txEl>
                                              <p:pRg st="9" end="9"/>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
                                            <p:txEl>
                                              <p:pRg st="9" end="9"/>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
                                            <p:txEl>
                                              <p:pRg st="9" end="9"/>
                                            </p:txEl>
                                          </p:spTgt>
                                        </p:tgtEl>
                                      </p:cBhvr>
                                    </p:animEffect>
                                  </p:childTnLst>
                                </p:cTn>
                              </p:par>
                            </p:childTnLst>
                          </p:cTn>
                        </p:par>
                        <p:par>
                          <p:cTn id="70" fill="hold">
                            <p:stCondLst>
                              <p:cond delay="6500"/>
                            </p:stCondLst>
                            <p:childTnLst>
                              <p:par>
                                <p:cTn id="71" presetID="25" presetClass="entr" presetSubtype="0" fill="hold" nodeType="after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p:cTn id="73" dur="500" decel="50000" fill="hold">
                                          <p:stCondLst>
                                            <p:cond delay="0"/>
                                          </p:stCondLst>
                                        </p:cTn>
                                        <p:tgtEl>
                                          <p:spTgt spid="6">
                                            <p:txEl>
                                              <p:pRg st="11" end="11"/>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
                                            <p:txEl>
                                              <p:pRg st="11" end="11"/>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
                                            <p:txEl>
                                              <p:pRg st="11" end="11"/>
                                            </p:txEl>
                                          </p:spTgt>
                                        </p:tgtEl>
                                        <p:attrNameLst>
                                          <p:attrName>ppt_w</p:attrName>
                                        </p:attrNameLst>
                                      </p:cBhvr>
                                      <p:tavLst>
                                        <p:tav tm="0">
                                          <p:val>
                                            <p:strVal val="#ppt_w*.05"/>
                                          </p:val>
                                        </p:tav>
                                        <p:tav tm="100000">
                                          <p:val>
                                            <p:strVal val="#ppt_w"/>
                                          </p:val>
                                        </p:tav>
                                      </p:tavLst>
                                    </p:anim>
                                    <p:anim calcmode="lin" valueType="num">
                                      <p:cBhvr>
                                        <p:cTn id="76" dur="1000" fill="hold"/>
                                        <p:tgtEl>
                                          <p:spTgt spid="6">
                                            <p:txEl>
                                              <p:pRg st="11" end="11"/>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
                                            <p:txEl>
                                              <p:pRg st="11" end="11"/>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
                                            <p:txEl>
                                              <p:pRg st="11" end="11"/>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
                                            <p:txEl>
                                              <p:pRg st="11" end="11"/>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
                                            <p:txEl>
                                              <p:pRg st="11" end="11"/>
                                            </p:txEl>
                                          </p:spTgt>
                                        </p:tgtEl>
                                      </p:cBhvr>
                                    </p:animEffect>
                                  </p:childTnLst>
                                </p:cTn>
                              </p:par>
                            </p:childTnLst>
                          </p:cTn>
                        </p:par>
                        <p:par>
                          <p:cTn id="81" fill="hold">
                            <p:stCondLst>
                              <p:cond delay="7500"/>
                            </p:stCondLst>
                            <p:childTnLst>
                              <p:par>
                                <p:cTn id="82" presetID="25" presetClass="entr" presetSubtype="0" fill="hold" nodeType="afterEffect">
                                  <p:stCondLst>
                                    <p:cond delay="0"/>
                                  </p:stCondLst>
                                  <p:childTnLst>
                                    <p:set>
                                      <p:cBhvr>
                                        <p:cTn id="83" dur="1" fill="hold">
                                          <p:stCondLst>
                                            <p:cond delay="0"/>
                                          </p:stCondLst>
                                        </p:cTn>
                                        <p:tgtEl>
                                          <p:spTgt spid="6">
                                            <p:txEl>
                                              <p:pRg st="12" end="12"/>
                                            </p:txEl>
                                          </p:spTgt>
                                        </p:tgtEl>
                                        <p:attrNameLst>
                                          <p:attrName>style.visibility</p:attrName>
                                        </p:attrNameLst>
                                      </p:cBhvr>
                                      <p:to>
                                        <p:strVal val="visible"/>
                                      </p:to>
                                    </p:set>
                                    <p:anim calcmode="lin" valueType="num">
                                      <p:cBhvr>
                                        <p:cTn id="84" dur="500" decel="50000" fill="hold">
                                          <p:stCondLst>
                                            <p:cond delay="0"/>
                                          </p:stCondLst>
                                        </p:cTn>
                                        <p:tgtEl>
                                          <p:spTgt spid="6">
                                            <p:txEl>
                                              <p:pRg st="12" end="12"/>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6">
                                            <p:txEl>
                                              <p:pRg st="12" end="12"/>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6">
                                            <p:txEl>
                                              <p:pRg st="12" end="12"/>
                                            </p:txEl>
                                          </p:spTgt>
                                        </p:tgtEl>
                                        <p:attrNameLst>
                                          <p:attrName>ppt_w</p:attrName>
                                        </p:attrNameLst>
                                      </p:cBhvr>
                                      <p:tavLst>
                                        <p:tav tm="0">
                                          <p:val>
                                            <p:strVal val="#ppt_w*.05"/>
                                          </p:val>
                                        </p:tav>
                                        <p:tav tm="100000">
                                          <p:val>
                                            <p:strVal val="#ppt_w"/>
                                          </p:val>
                                        </p:tav>
                                      </p:tavLst>
                                    </p:anim>
                                    <p:anim calcmode="lin" valueType="num">
                                      <p:cBhvr>
                                        <p:cTn id="87" dur="1000" fill="hold"/>
                                        <p:tgtEl>
                                          <p:spTgt spid="6">
                                            <p:txEl>
                                              <p:pRg st="12" end="12"/>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6">
                                            <p:txEl>
                                              <p:pRg st="12" end="12"/>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6">
                                            <p:txEl>
                                              <p:pRg st="12" end="12"/>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6">
                                            <p:txEl>
                                              <p:pRg st="12" end="12"/>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6">
                                            <p:txEl>
                                              <p:pRg st="12" end="12"/>
                                            </p:txEl>
                                          </p:spTgt>
                                        </p:tgtEl>
                                      </p:cBhvr>
                                    </p:animEffect>
                                  </p:childTnLst>
                                </p:cTn>
                              </p:par>
                            </p:childTnLst>
                          </p:cTn>
                        </p:par>
                        <p:par>
                          <p:cTn id="92" fill="hold">
                            <p:stCondLst>
                              <p:cond delay="8500"/>
                            </p:stCondLst>
                            <p:childTnLst>
                              <p:par>
                                <p:cTn id="93" presetID="25" presetClass="entr" presetSubtype="0" fill="hold" nodeType="afterEffect">
                                  <p:stCondLst>
                                    <p:cond delay="0"/>
                                  </p:stCondLst>
                                  <p:childTnLst>
                                    <p:set>
                                      <p:cBhvr>
                                        <p:cTn id="94" dur="1" fill="hold">
                                          <p:stCondLst>
                                            <p:cond delay="0"/>
                                          </p:stCondLst>
                                        </p:cTn>
                                        <p:tgtEl>
                                          <p:spTgt spid="6">
                                            <p:txEl>
                                              <p:pRg st="13" end="13"/>
                                            </p:txEl>
                                          </p:spTgt>
                                        </p:tgtEl>
                                        <p:attrNameLst>
                                          <p:attrName>style.visibility</p:attrName>
                                        </p:attrNameLst>
                                      </p:cBhvr>
                                      <p:to>
                                        <p:strVal val="visible"/>
                                      </p:to>
                                    </p:set>
                                    <p:anim calcmode="lin" valueType="num">
                                      <p:cBhvr>
                                        <p:cTn id="95" dur="500" decel="50000" fill="hold">
                                          <p:stCondLst>
                                            <p:cond delay="0"/>
                                          </p:stCondLst>
                                        </p:cTn>
                                        <p:tgtEl>
                                          <p:spTgt spid="6">
                                            <p:txEl>
                                              <p:pRg st="13" end="13"/>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6">
                                            <p:txEl>
                                              <p:pRg st="13" end="13"/>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6">
                                            <p:txEl>
                                              <p:pRg st="13" end="13"/>
                                            </p:txEl>
                                          </p:spTgt>
                                        </p:tgtEl>
                                        <p:attrNameLst>
                                          <p:attrName>ppt_w</p:attrName>
                                        </p:attrNameLst>
                                      </p:cBhvr>
                                      <p:tavLst>
                                        <p:tav tm="0">
                                          <p:val>
                                            <p:strVal val="#ppt_w*.05"/>
                                          </p:val>
                                        </p:tav>
                                        <p:tav tm="100000">
                                          <p:val>
                                            <p:strVal val="#ppt_w"/>
                                          </p:val>
                                        </p:tav>
                                      </p:tavLst>
                                    </p:anim>
                                    <p:anim calcmode="lin" valueType="num">
                                      <p:cBhvr>
                                        <p:cTn id="98" dur="1000" fill="hold"/>
                                        <p:tgtEl>
                                          <p:spTgt spid="6">
                                            <p:txEl>
                                              <p:pRg st="13" end="13"/>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6">
                                            <p:txEl>
                                              <p:pRg st="13" end="13"/>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6">
                                            <p:txEl>
                                              <p:pRg st="13" end="13"/>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6">
                                            <p:txEl>
                                              <p:pRg st="13" end="13"/>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6">
                                            <p:txEl>
                                              <p:pRg st="13" end="13"/>
                                            </p:txEl>
                                          </p:spTgt>
                                        </p:tgtEl>
                                      </p:cBhvr>
                                    </p:animEffect>
                                  </p:childTnLst>
                                </p:cTn>
                              </p:par>
                            </p:childTnLst>
                          </p:cTn>
                        </p:par>
                        <p:par>
                          <p:cTn id="103" fill="hold">
                            <p:stCondLst>
                              <p:cond delay="9500"/>
                            </p:stCondLst>
                            <p:childTnLst>
                              <p:par>
                                <p:cTn id="104" presetID="25" presetClass="entr" presetSubtype="0" fill="hold" grpId="0" nodeType="afterEffect">
                                  <p:stCondLst>
                                    <p:cond delay="200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9" dur="1000" fill="hold"/>
                                        <p:tgtEl>
                                          <p:spTgt spid="8"/>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036496" cy="5078313"/>
          </a:xfrm>
          <a:prstGeom prst="rect">
            <a:avLst/>
          </a:prstGeom>
        </p:spPr>
        <p:txBody>
          <a:bodyPr wrap="square">
            <a:spAutoFit/>
          </a:bodyPr>
          <a:lstStyle/>
          <a:p>
            <a:pPr fontAlgn="base"/>
            <a:r>
              <a:rPr lang="en-US" sz="1700" b="1" dirty="0" smtClean="0">
                <a:solidFill>
                  <a:srgbClr val="00B0F0"/>
                </a:solidFill>
              </a:rPr>
              <a:t>Additional resources information</a:t>
            </a:r>
            <a:endParaRPr lang="en-US" sz="1700" dirty="0" smtClean="0">
              <a:solidFill>
                <a:srgbClr val="00B0F0"/>
              </a:solidFill>
            </a:endParaRPr>
          </a:p>
          <a:p>
            <a:pPr fontAlgn="base"/>
            <a:endParaRPr lang="en-US" b="1" dirty="0" smtClean="0"/>
          </a:p>
          <a:p>
            <a:pPr fontAlgn="base"/>
            <a:r>
              <a:rPr lang="en-US" sz="1600" b="1" dirty="0" smtClean="0">
                <a:solidFill>
                  <a:srgbClr val="FF0066"/>
                </a:solidFill>
              </a:rPr>
              <a:t>Family doctor:</a:t>
            </a:r>
            <a:r>
              <a:rPr lang="en-US" sz="1600" dirty="0" smtClean="0"/>
              <a:t> A family doctor is often a good place to start. He or she can help you find professional help. With a little preparation, you can get the most out of your visit. </a:t>
            </a:r>
          </a:p>
          <a:p>
            <a:pPr fontAlgn="base"/>
            <a:endParaRPr lang="en-US" sz="1600" b="1" dirty="0" smtClean="0"/>
          </a:p>
          <a:p>
            <a:pPr fontAlgn="base"/>
            <a:r>
              <a:rPr lang="en-US" sz="1600" b="1" dirty="0" smtClean="0">
                <a:solidFill>
                  <a:srgbClr val="DA26CD"/>
                </a:solidFill>
              </a:rPr>
              <a:t>Psychiatrist:</a:t>
            </a:r>
            <a:r>
              <a:rPr lang="en-US" sz="1600" dirty="0" smtClean="0"/>
              <a:t> A psychiatrist is a medical doctor specially trained in the diagnosis and treatment of mental illnesses. He/she may treat your problems with medication or by psychotherapy (sometimes called "talk therapy"), or a combination of both. Your family doctor may give you a referral.</a:t>
            </a:r>
          </a:p>
          <a:p>
            <a:pPr fontAlgn="base"/>
            <a:endParaRPr lang="en-US" sz="1600" b="1" dirty="0" smtClean="0"/>
          </a:p>
          <a:p>
            <a:pPr fontAlgn="base"/>
            <a:r>
              <a:rPr lang="en-US" sz="1600" b="1" dirty="0" smtClean="0">
                <a:solidFill>
                  <a:srgbClr val="00B0F0"/>
                </a:solidFill>
              </a:rPr>
              <a:t>Psychologist:</a:t>
            </a:r>
            <a:r>
              <a:rPr lang="en-US" sz="1600" dirty="0" smtClean="0"/>
              <a:t> A psychologist has an advanced degree from a university but not a medical degree. He/she will use counseling and other methods that do not involve the use of medications. </a:t>
            </a:r>
          </a:p>
          <a:p>
            <a:pPr fontAlgn="base"/>
            <a:endParaRPr lang="en-US" sz="1600" b="1" dirty="0" smtClean="0"/>
          </a:p>
          <a:p>
            <a:pPr fontAlgn="base"/>
            <a:r>
              <a:rPr lang="en-US" sz="1600" b="1" dirty="0" smtClean="0">
                <a:solidFill>
                  <a:srgbClr val="FF0066"/>
                </a:solidFill>
              </a:rPr>
              <a:t>Social Worker:</a:t>
            </a:r>
            <a:r>
              <a:rPr lang="en-US" sz="1600" dirty="0" smtClean="0">
                <a:solidFill>
                  <a:srgbClr val="FF0066"/>
                </a:solidFill>
              </a:rPr>
              <a:t> </a:t>
            </a:r>
            <a:r>
              <a:rPr lang="en-US" sz="1600" dirty="0" smtClean="0"/>
              <a:t>Social workers provide services as members of a multidisciplinary team or on a one-to-one basis with the client, depending on the settings in which they work. They may provide </a:t>
            </a:r>
            <a:r>
              <a:rPr lang="en-US" sz="1600" dirty="0" err="1" smtClean="0"/>
              <a:t>counselling</a:t>
            </a:r>
            <a:r>
              <a:rPr lang="en-US" sz="1600" dirty="0" smtClean="0"/>
              <a:t>, psychotherapy, rehabilitative or assessment services, or provide referrals to the appropriate services.</a:t>
            </a:r>
          </a:p>
          <a:p>
            <a:pPr fontAlgn="base"/>
            <a:endParaRPr lang="en-US" sz="1600" b="1" dirty="0" smtClean="0"/>
          </a:p>
          <a:p>
            <a:pPr fontAlgn="base"/>
            <a:r>
              <a:rPr lang="en-US" sz="1600" b="1" dirty="0" smtClean="0">
                <a:solidFill>
                  <a:srgbClr val="DA26CD"/>
                </a:solidFill>
              </a:rPr>
              <a:t>Peer Support / Self-Help Group:</a:t>
            </a:r>
            <a:r>
              <a:rPr lang="en-US" sz="1600" dirty="0" smtClean="0"/>
              <a:t> for many people living with mental illness, self-help and peer support can be important elements of recovery because of the support they can offer through shared experiences. To find out if there’s a local self-help or peer support group that can meet your needs, contact your local Canadian Mental Health Association branch (</a:t>
            </a:r>
            <a:r>
              <a:rPr lang="en-US" sz="1600" b="1" u="sng" dirty="0" smtClean="0">
                <a:solidFill>
                  <a:srgbClr val="DA26CD"/>
                </a:solidFill>
                <a:hlinkClick r:id="rId2"/>
              </a:rPr>
              <a:t>www.cmha.ca</a:t>
            </a:r>
            <a:r>
              <a:rPr lang="en-US" sz="1600" dirty="0" smtClean="0"/>
              <a:t>) or another community agency. </a:t>
            </a:r>
          </a:p>
        </p:txBody>
      </p:sp>
      <p:sp>
        <p:nvSpPr>
          <p:cNvPr id="5" name="TextBox 4"/>
          <p:cNvSpPr txBox="1"/>
          <p:nvPr/>
        </p:nvSpPr>
        <p:spPr>
          <a:xfrm>
            <a:off x="323528" y="5661248"/>
            <a:ext cx="4824536" cy="830997"/>
          </a:xfrm>
          <a:prstGeom prst="rect">
            <a:avLst/>
          </a:prstGeom>
          <a:noFill/>
        </p:spPr>
        <p:txBody>
          <a:bodyPr wrap="square" rtlCol="0">
            <a:spAutoFit/>
          </a:bodyPr>
          <a:lstStyle/>
          <a:p>
            <a:r>
              <a:rPr lang="en-US" sz="4800" dirty="0" smtClean="0">
                <a:solidFill>
                  <a:srgbClr val="DA26CD"/>
                </a:solidFill>
                <a:latin typeface="Comic Sans MS" pitchFamily="66" charset="0"/>
              </a:rPr>
              <a:t>Get Help</a:t>
            </a:r>
            <a:endParaRPr lang="en-US" sz="4800" dirty="0">
              <a:solidFill>
                <a:srgbClr val="DA26CD"/>
              </a:solidFill>
              <a:latin typeface="Comic Sans MS" pitchFamily="66" charset="0"/>
            </a:endParaRPr>
          </a:p>
        </p:txBody>
      </p:sp>
      <p:sp>
        <p:nvSpPr>
          <p:cNvPr id="6" name="TextBox 5"/>
          <p:cNvSpPr txBox="1"/>
          <p:nvPr/>
        </p:nvSpPr>
        <p:spPr>
          <a:xfrm>
            <a:off x="7271792" y="6334780"/>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par>
                          <p:cTn id="15" fill="hold">
                            <p:stCondLst>
                              <p:cond delay="4500"/>
                            </p:stCondLst>
                            <p:childTnLst>
                              <p:par>
                                <p:cTn id="16" presetID="25" presetClass="entr" presetSubtype="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xEl>
                                              <p:pRg st="2" end="2"/>
                                            </p:txEl>
                                          </p:spTgt>
                                        </p:tgtEl>
                                      </p:cBhvr>
                                    </p:animEffect>
                                  </p:childTnLst>
                                </p:cTn>
                              </p:par>
                            </p:childTnLst>
                          </p:cTn>
                        </p:par>
                        <p:par>
                          <p:cTn id="26" fill="hold">
                            <p:stCondLst>
                              <p:cond delay="5500"/>
                            </p:stCondLst>
                            <p:childTnLst>
                              <p:par>
                                <p:cTn id="27" presetID="25"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32"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xEl>
                                              <p:pRg st="4" end="4"/>
                                            </p:txEl>
                                          </p:spTgt>
                                        </p:tgtEl>
                                      </p:cBhvr>
                                    </p:animEffect>
                                  </p:childTnLst>
                                </p:cTn>
                              </p:par>
                            </p:childTnLst>
                          </p:cTn>
                        </p:par>
                        <p:par>
                          <p:cTn id="37" fill="hold">
                            <p:stCondLst>
                              <p:cond delay="6500"/>
                            </p:stCondLst>
                            <p:childTnLst>
                              <p:par>
                                <p:cTn id="38" presetID="25" presetClass="entr" presetSubtype="0" fill="hold"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p:cTn id="40"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43"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xEl>
                                              <p:pRg st="6" end="6"/>
                                            </p:txEl>
                                          </p:spTgt>
                                        </p:tgtEl>
                                      </p:cBhvr>
                                    </p:animEffect>
                                  </p:childTnLst>
                                </p:cTn>
                              </p:par>
                            </p:childTnLst>
                          </p:cTn>
                        </p:par>
                        <p:par>
                          <p:cTn id="48" fill="hold">
                            <p:stCondLst>
                              <p:cond delay="7500"/>
                            </p:stCondLst>
                            <p:childTnLst>
                              <p:par>
                                <p:cTn id="49" presetID="25" presetClass="entr" presetSubtype="0"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500" decel="50000" fill="hold">
                                          <p:stCondLst>
                                            <p:cond delay="0"/>
                                          </p:stCondLst>
                                        </p:cTn>
                                        <p:tgtEl>
                                          <p:spTgt spid="4">
                                            <p:txEl>
                                              <p:pRg st="8" end="8"/>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
                                            <p:txEl>
                                              <p:pRg st="8" end="8"/>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
                                            <p:txEl>
                                              <p:pRg st="8" end="8"/>
                                            </p:txEl>
                                          </p:spTgt>
                                        </p:tgtEl>
                                        <p:attrNameLst>
                                          <p:attrName>ppt_w</p:attrName>
                                        </p:attrNameLst>
                                      </p:cBhvr>
                                      <p:tavLst>
                                        <p:tav tm="0">
                                          <p:val>
                                            <p:strVal val="#ppt_w*.05"/>
                                          </p:val>
                                        </p:tav>
                                        <p:tav tm="100000">
                                          <p:val>
                                            <p:strVal val="#ppt_w"/>
                                          </p:val>
                                        </p:tav>
                                      </p:tavLst>
                                    </p:anim>
                                    <p:anim calcmode="lin" valueType="num">
                                      <p:cBhvr>
                                        <p:cTn id="54" dur="10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
                                            <p:txEl>
                                              <p:pRg st="8" end="8"/>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
                                            <p:txEl>
                                              <p:pRg st="8" end="8"/>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
                                            <p:txEl>
                                              <p:pRg st="8" end="8"/>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
                                            <p:txEl>
                                              <p:pRg st="8" end="8"/>
                                            </p:txEl>
                                          </p:spTgt>
                                        </p:tgtEl>
                                      </p:cBhvr>
                                    </p:animEffect>
                                  </p:childTnLst>
                                </p:cTn>
                              </p:par>
                            </p:childTnLst>
                          </p:cTn>
                        </p:par>
                        <p:par>
                          <p:cTn id="59" fill="hold">
                            <p:stCondLst>
                              <p:cond delay="8500"/>
                            </p:stCondLst>
                            <p:childTnLst>
                              <p:par>
                                <p:cTn id="60" presetID="25" presetClass="entr" presetSubtype="0" fill="hold" nodeType="after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 calcmode="lin" valueType="num">
                                      <p:cBhvr>
                                        <p:cTn id="62" dur="500" decel="50000" fill="hold">
                                          <p:stCondLst>
                                            <p:cond delay="0"/>
                                          </p:stCondLst>
                                        </p:cTn>
                                        <p:tgtEl>
                                          <p:spTgt spid="4">
                                            <p:txEl>
                                              <p:pRg st="10" end="1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
                                            <p:txEl>
                                              <p:pRg st="10" end="1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
                                            <p:txEl>
                                              <p:pRg st="10" end="10"/>
                                            </p:txEl>
                                          </p:spTgt>
                                        </p:tgtEl>
                                        <p:attrNameLst>
                                          <p:attrName>ppt_w</p:attrName>
                                        </p:attrNameLst>
                                      </p:cBhvr>
                                      <p:tavLst>
                                        <p:tav tm="0">
                                          <p:val>
                                            <p:strVal val="#ppt_w*.05"/>
                                          </p:val>
                                        </p:tav>
                                        <p:tav tm="100000">
                                          <p:val>
                                            <p:strVal val="#ppt_w"/>
                                          </p:val>
                                        </p:tav>
                                      </p:tavLst>
                                    </p:anim>
                                    <p:anim calcmode="lin" valueType="num">
                                      <p:cBhvr>
                                        <p:cTn id="65" dur="1000" fill="hold"/>
                                        <p:tgtEl>
                                          <p:spTgt spid="4">
                                            <p:txEl>
                                              <p:pRg st="10" end="1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
                                            <p:txEl>
                                              <p:pRg st="10" end="1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
                                            <p:txEl>
                                              <p:pRg st="10" end="1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
                                            <p:txEl>
                                              <p:pRg st="10" end="1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
                                            <p:txEl>
                                              <p:pRg st="10" end="10"/>
                                            </p:txEl>
                                          </p:spTgt>
                                        </p:tgtEl>
                                      </p:cBhvr>
                                    </p:animEffect>
                                  </p:childTnLst>
                                </p:cTn>
                              </p:par>
                            </p:childTnLst>
                          </p:cTn>
                        </p:par>
                        <p:par>
                          <p:cTn id="70" fill="hold">
                            <p:stCondLst>
                              <p:cond delay="9500"/>
                            </p:stCondLst>
                            <p:childTnLst>
                              <p:par>
                                <p:cTn id="71" presetID="25" presetClass="entr" presetSubtype="0" fill="hold" grpId="0" nodeType="afterEffect">
                                  <p:stCondLst>
                                    <p:cond delay="200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6" dur="1000" fill="hold"/>
                                        <p:tgtEl>
                                          <p:spTgt spid="6"/>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ached.imagescaler.hbpl.co.uk/resize/scaleToFit/427/285/?sURL=http://offlinehbpl.hbpl.co.uk/news/OWM/DB7C2EEE-C506-0975-1BA6CD39A676B9FC.gif"/>
          <p:cNvPicPr>
            <a:picLocks noChangeAspect="1" noChangeArrowheads="1"/>
          </p:cNvPicPr>
          <p:nvPr/>
        </p:nvPicPr>
        <p:blipFill>
          <a:blip r:embed="rId2" cstate="print"/>
          <a:srcRect/>
          <a:stretch>
            <a:fillRect/>
          </a:stretch>
        </p:blipFill>
        <p:spPr bwMode="auto">
          <a:xfrm>
            <a:off x="611560" y="764704"/>
            <a:ext cx="7767766" cy="5184576"/>
          </a:xfrm>
          <a:prstGeom prst="rect">
            <a:avLst/>
          </a:prstGeom>
          <a:noFill/>
        </p:spPr>
      </p:pic>
      <p:sp>
        <p:nvSpPr>
          <p:cNvPr id="3" name="Rectangle 2"/>
          <p:cNvSpPr/>
          <p:nvPr/>
        </p:nvSpPr>
        <p:spPr>
          <a:xfrm>
            <a:off x="323528" y="404664"/>
            <a:ext cx="1440160" cy="590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772816"/>
            <a:ext cx="8064896" cy="646331"/>
          </a:xfrm>
          <a:prstGeom prst="rect">
            <a:avLst/>
          </a:prstGeom>
        </p:spPr>
        <p:txBody>
          <a:bodyPr wrap="square">
            <a:spAutoFit/>
          </a:bodyPr>
          <a:lstStyle/>
          <a:p>
            <a:r>
              <a:rPr lang="en-US" dirty="0" smtClean="0">
                <a:solidFill>
                  <a:srgbClr val="00B0F0"/>
                </a:solidFill>
              </a:rPr>
              <a:t>"Fast Facts about Mental Illness." </a:t>
            </a:r>
            <a:r>
              <a:rPr lang="en-US" i="1" dirty="0" smtClean="0">
                <a:solidFill>
                  <a:srgbClr val="00B0F0"/>
                </a:solidFill>
              </a:rPr>
              <a:t>Canadian Mental Health Association</a:t>
            </a:r>
            <a:r>
              <a:rPr lang="en-US" dirty="0" smtClean="0">
                <a:solidFill>
                  <a:srgbClr val="00B0F0"/>
                </a:solidFill>
              </a:rPr>
              <a:t>. Ed. CMHA. CMHA Publications, </a:t>
            </a:r>
            <a:r>
              <a:rPr lang="en-US" dirty="0" err="1" smtClean="0">
                <a:solidFill>
                  <a:srgbClr val="00B0F0"/>
                </a:solidFill>
              </a:rPr>
              <a:t>n.d</a:t>
            </a:r>
            <a:r>
              <a:rPr lang="en-US" dirty="0" smtClean="0">
                <a:solidFill>
                  <a:srgbClr val="00B0F0"/>
                </a:solidFill>
              </a:rPr>
              <a:t>. Web. 12 May 2014.</a:t>
            </a:r>
            <a:endParaRPr lang="en-US" dirty="0">
              <a:solidFill>
                <a:srgbClr val="00B0F0"/>
              </a:solidFill>
            </a:endParaRPr>
          </a:p>
        </p:txBody>
      </p:sp>
      <p:sp>
        <p:nvSpPr>
          <p:cNvPr id="5" name="TextBox 4"/>
          <p:cNvSpPr txBox="1"/>
          <p:nvPr/>
        </p:nvSpPr>
        <p:spPr>
          <a:xfrm>
            <a:off x="395536" y="5733256"/>
            <a:ext cx="5832648" cy="830997"/>
          </a:xfrm>
          <a:prstGeom prst="rect">
            <a:avLst/>
          </a:prstGeom>
          <a:noFill/>
        </p:spPr>
        <p:txBody>
          <a:bodyPr wrap="square" rtlCol="0">
            <a:spAutoFit/>
          </a:bodyPr>
          <a:lstStyle/>
          <a:p>
            <a:r>
              <a:rPr lang="en-US" sz="4800" dirty="0" smtClean="0">
                <a:solidFill>
                  <a:srgbClr val="FF0066"/>
                </a:solidFill>
              </a:rPr>
              <a:t>Bibliography</a:t>
            </a:r>
            <a:r>
              <a:rPr lang="en-US" dirty="0" smtClean="0"/>
              <a:t> </a:t>
            </a:r>
            <a:endParaRPr lang="en-US" dirty="0"/>
          </a:p>
        </p:txBody>
      </p:sp>
      <p:sp>
        <p:nvSpPr>
          <p:cNvPr id="6" name="Rectangle 5"/>
          <p:cNvSpPr/>
          <p:nvPr/>
        </p:nvSpPr>
        <p:spPr>
          <a:xfrm>
            <a:off x="467544" y="2996952"/>
            <a:ext cx="8352928" cy="646331"/>
          </a:xfrm>
          <a:prstGeom prst="rect">
            <a:avLst/>
          </a:prstGeom>
        </p:spPr>
        <p:txBody>
          <a:bodyPr wrap="square">
            <a:spAutoFit/>
          </a:bodyPr>
          <a:lstStyle/>
          <a:p>
            <a:r>
              <a:rPr lang="en-US" dirty="0" smtClean="0">
                <a:solidFill>
                  <a:srgbClr val="DA26CD"/>
                </a:solidFill>
              </a:rPr>
              <a:t>Freshwater, Dawn. </a:t>
            </a:r>
            <a:r>
              <a:rPr lang="en-US" i="1" dirty="0" smtClean="0">
                <a:solidFill>
                  <a:srgbClr val="DA26CD"/>
                </a:solidFill>
              </a:rPr>
              <a:t>Mental Health and Illness: Questions and Answers for </a:t>
            </a:r>
            <a:r>
              <a:rPr lang="en-US" i="1" dirty="0" err="1" smtClean="0">
                <a:solidFill>
                  <a:srgbClr val="DA26CD"/>
                </a:solidFill>
              </a:rPr>
              <a:t>Counsellors</a:t>
            </a:r>
            <a:r>
              <a:rPr lang="en-US" i="1" dirty="0" smtClean="0">
                <a:solidFill>
                  <a:srgbClr val="DA26CD"/>
                </a:solidFill>
              </a:rPr>
              <a:t> and Therapists</a:t>
            </a:r>
            <a:r>
              <a:rPr lang="en-US" dirty="0" smtClean="0">
                <a:solidFill>
                  <a:srgbClr val="DA26CD"/>
                </a:solidFill>
              </a:rPr>
              <a:t>. </a:t>
            </a:r>
            <a:r>
              <a:rPr lang="en-US" dirty="0" err="1" smtClean="0">
                <a:solidFill>
                  <a:srgbClr val="DA26CD"/>
                </a:solidFill>
              </a:rPr>
              <a:t>Chichester</a:t>
            </a:r>
            <a:r>
              <a:rPr lang="en-US" dirty="0" smtClean="0">
                <a:solidFill>
                  <a:srgbClr val="DA26CD"/>
                </a:solidFill>
              </a:rPr>
              <a:t>, West Sussex, England: </a:t>
            </a:r>
            <a:r>
              <a:rPr lang="en-US" dirty="0" err="1" smtClean="0">
                <a:solidFill>
                  <a:srgbClr val="DA26CD"/>
                </a:solidFill>
              </a:rPr>
              <a:t>Whurr</a:t>
            </a:r>
            <a:r>
              <a:rPr lang="en-US" dirty="0" smtClean="0">
                <a:solidFill>
                  <a:srgbClr val="DA26CD"/>
                </a:solidFill>
              </a:rPr>
              <a:t>, 2006. Print.</a:t>
            </a:r>
            <a:endParaRPr lang="en-US" dirty="0">
              <a:solidFill>
                <a:srgbClr val="DA26CD"/>
              </a:solidFill>
            </a:endParaRPr>
          </a:p>
        </p:txBody>
      </p:sp>
      <p:sp>
        <p:nvSpPr>
          <p:cNvPr id="7" name="TextBox 6"/>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DONE</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jameskennison.com/wp-content/uploads/2014/01/depression-is-not-spiritual.jpg"/>
          <p:cNvPicPr>
            <a:picLocks noChangeAspect="1" noChangeArrowheads="1"/>
          </p:cNvPicPr>
          <p:nvPr/>
        </p:nvPicPr>
        <p:blipFill>
          <a:blip r:embed="rId2" cstate="print"/>
          <a:srcRect/>
          <a:stretch>
            <a:fillRect/>
          </a:stretch>
        </p:blipFill>
        <p:spPr bwMode="auto">
          <a:xfrm>
            <a:off x="323528" y="980728"/>
            <a:ext cx="8496944" cy="3096344"/>
          </a:xfrm>
          <a:prstGeom prst="rect">
            <a:avLst/>
          </a:prstGeom>
          <a:noFill/>
        </p:spPr>
      </p:pic>
      <p:sp>
        <p:nvSpPr>
          <p:cNvPr id="3" name="TextBox 2"/>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5" presetClass="entr" presetSubtype="0" fill="hold" grpId="0" nodeType="afterEffect">
                                  <p:stCondLst>
                                    <p:cond delay="20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s://31.media.tumblr.com/dd88603965cb2239023f38c198b4d408/tumblr_n4n1x21Ezw1sshe7no1_500.jpg"/>
          <p:cNvPicPr>
            <a:picLocks noChangeAspect="1" noChangeArrowheads="1"/>
          </p:cNvPicPr>
          <p:nvPr/>
        </p:nvPicPr>
        <p:blipFill>
          <a:blip r:embed="rId2" cstate="print"/>
          <a:srcRect/>
          <a:stretch>
            <a:fillRect/>
          </a:stretch>
        </p:blipFill>
        <p:spPr bwMode="auto">
          <a:xfrm>
            <a:off x="5868144" y="4437112"/>
            <a:ext cx="3096344" cy="2216983"/>
          </a:xfrm>
          <a:prstGeom prst="rect">
            <a:avLst/>
          </a:prstGeom>
          <a:noFill/>
        </p:spPr>
      </p:pic>
      <p:pic>
        <p:nvPicPr>
          <p:cNvPr id="7" name="Picture 10" descr="http://25.media.tumblr.com/tumblr_m8hqjxBA661rwnv4ho1_500.jpg"/>
          <p:cNvPicPr>
            <a:picLocks noChangeAspect="1" noChangeArrowheads="1"/>
          </p:cNvPicPr>
          <p:nvPr/>
        </p:nvPicPr>
        <p:blipFill>
          <a:blip r:embed="rId3" cstate="print"/>
          <a:srcRect/>
          <a:stretch>
            <a:fillRect/>
          </a:stretch>
        </p:blipFill>
        <p:spPr bwMode="auto">
          <a:xfrm>
            <a:off x="323528" y="188640"/>
            <a:ext cx="8424936" cy="2898178"/>
          </a:xfrm>
          <a:prstGeom prst="rect">
            <a:avLst/>
          </a:prstGeom>
          <a:noFill/>
        </p:spPr>
      </p:pic>
      <p:pic>
        <p:nvPicPr>
          <p:cNvPr id="8" name="Picture 4" descr="http://bkhemphill.files.wordpress.com/2013/01/tumblr_md1z0j8j4x1r7cusro1_500.gif?w=474"/>
          <p:cNvPicPr>
            <a:picLocks noChangeAspect="1" noChangeArrowheads="1" noCrop="1"/>
          </p:cNvPicPr>
          <p:nvPr/>
        </p:nvPicPr>
        <p:blipFill>
          <a:blip r:embed="rId4" cstate="print"/>
          <a:srcRect/>
          <a:stretch>
            <a:fillRect/>
          </a:stretch>
        </p:blipFill>
        <p:spPr bwMode="auto">
          <a:xfrm>
            <a:off x="1907704" y="4181325"/>
            <a:ext cx="3563888" cy="2676675"/>
          </a:xfrm>
          <a:prstGeom prst="rect">
            <a:avLst/>
          </a:prstGeom>
          <a:noFill/>
        </p:spPr>
      </p:pic>
      <p:pic>
        <p:nvPicPr>
          <p:cNvPr id="9" name="Picture 2" descr="http://media0.giphy.com/media/4kc4w6xr2Kx7W/200_s.gif"/>
          <p:cNvPicPr>
            <a:picLocks noChangeAspect="1" noChangeArrowheads="1"/>
          </p:cNvPicPr>
          <p:nvPr/>
        </p:nvPicPr>
        <p:blipFill>
          <a:blip r:embed="rId5" cstate="print"/>
          <a:srcRect/>
          <a:stretch>
            <a:fillRect/>
          </a:stretch>
        </p:blipFill>
        <p:spPr bwMode="auto">
          <a:xfrm>
            <a:off x="3707904" y="3140968"/>
            <a:ext cx="3390900" cy="1905000"/>
          </a:xfrm>
          <a:prstGeom prst="rect">
            <a:avLst/>
          </a:prstGeom>
          <a:noFill/>
        </p:spPr>
      </p:pic>
      <p:pic>
        <p:nvPicPr>
          <p:cNvPr id="17412" name="Picture 4" descr="https://encrypted-tbn1.gstatic.com/images?q=tbn:ANd9GcQ-smehqytepRMF9WCASpmKLyVX6ZHPzbyt-WUjvgChjfnftcgo0w"/>
          <p:cNvPicPr>
            <a:picLocks noChangeAspect="1" noChangeArrowheads="1"/>
          </p:cNvPicPr>
          <p:nvPr/>
        </p:nvPicPr>
        <p:blipFill>
          <a:blip r:embed="rId6" cstate="print"/>
          <a:srcRect/>
          <a:stretch>
            <a:fillRect/>
          </a:stretch>
        </p:blipFill>
        <p:spPr bwMode="auto">
          <a:xfrm>
            <a:off x="179512" y="3212976"/>
            <a:ext cx="2838450" cy="1609726"/>
          </a:xfrm>
          <a:prstGeom prst="rect">
            <a:avLst/>
          </a:prstGeom>
          <a:noFill/>
        </p:spPr>
      </p:pic>
      <p:sp>
        <p:nvSpPr>
          <p:cNvPr id="10" name="TextBox 9"/>
          <p:cNvSpPr txBox="1"/>
          <p:nvPr/>
        </p:nvSpPr>
        <p:spPr>
          <a:xfrm>
            <a:off x="7956376" y="6237312"/>
            <a:ext cx="1187624"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7" presetClass="entr" presetSubtype="10" fill="hold" nodeType="afterEffect">
                                  <p:stCondLst>
                                    <p:cond delay="1500"/>
                                  </p:stCondLst>
                                  <p:childTnLst>
                                    <p:set>
                                      <p:cBhvr>
                                        <p:cTn id="13" dur="1" fill="hold">
                                          <p:stCondLst>
                                            <p:cond delay="0"/>
                                          </p:stCondLst>
                                        </p:cTn>
                                        <p:tgtEl>
                                          <p:spTgt spid="17412"/>
                                        </p:tgtEl>
                                        <p:attrNameLst>
                                          <p:attrName>style.visibility</p:attrName>
                                        </p:attrNameLst>
                                      </p:cBhvr>
                                      <p:to>
                                        <p:strVal val="visible"/>
                                      </p:to>
                                    </p:set>
                                    <p:anim calcmode="lin" valueType="num">
                                      <p:cBhvr>
                                        <p:cTn id="14" dur="500" fill="hold"/>
                                        <p:tgtEl>
                                          <p:spTgt spid="17412"/>
                                        </p:tgtEl>
                                        <p:attrNameLst>
                                          <p:attrName>ppt_w</p:attrName>
                                        </p:attrNameLst>
                                      </p:cBhvr>
                                      <p:tavLst>
                                        <p:tav tm="0">
                                          <p:val>
                                            <p:fltVal val="0"/>
                                          </p:val>
                                        </p:tav>
                                        <p:tav tm="100000">
                                          <p:val>
                                            <p:strVal val="#ppt_w"/>
                                          </p:val>
                                        </p:tav>
                                      </p:tavLst>
                                    </p:anim>
                                    <p:anim calcmode="lin" valueType="num">
                                      <p:cBhvr>
                                        <p:cTn id="15" dur="500" fill="hold"/>
                                        <p:tgtEl>
                                          <p:spTgt spid="1741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17" presetClass="entr" presetSubtype="10"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4500"/>
                            </p:stCondLst>
                            <p:childTnLst>
                              <p:par>
                                <p:cTn id="22" presetID="17" presetClass="entr" presetSubtype="10" fill="hold" nodeType="afterEffect">
                                  <p:stCondLst>
                                    <p:cond delay="1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par>
                          <p:cTn id="26" fill="hold">
                            <p:stCondLst>
                              <p:cond delay="6500"/>
                            </p:stCondLst>
                            <p:childTnLst>
                              <p:par>
                                <p:cTn id="27" presetID="17" presetClass="entr" presetSubtype="10" fill="hold" nodeType="afterEffect">
                                  <p:stCondLst>
                                    <p:cond delay="1500"/>
                                  </p:stCondLst>
                                  <p:childTnLst>
                                    <p:set>
                                      <p:cBhvr>
                                        <p:cTn id="28" dur="1" fill="hold">
                                          <p:stCondLst>
                                            <p:cond delay="0"/>
                                          </p:stCondLst>
                                        </p:cTn>
                                        <p:tgtEl>
                                          <p:spTgt spid="17414"/>
                                        </p:tgtEl>
                                        <p:attrNameLst>
                                          <p:attrName>style.visibility</p:attrName>
                                        </p:attrNameLst>
                                      </p:cBhvr>
                                      <p:to>
                                        <p:strVal val="visible"/>
                                      </p:to>
                                    </p:set>
                                    <p:anim calcmode="lin" valueType="num">
                                      <p:cBhvr>
                                        <p:cTn id="29" dur="500" fill="hold"/>
                                        <p:tgtEl>
                                          <p:spTgt spid="17414"/>
                                        </p:tgtEl>
                                        <p:attrNameLst>
                                          <p:attrName>ppt_w</p:attrName>
                                        </p:attrNameLst>
                                      </p:cBhvr>
                                      <p:tavLst>
                                        <p:tav tm="0">
                                          <p:val>
                                            <p:fltVal val="0"/>
                                          </p:val>
                                        </p:tav>
                                        <p:tav tm="100000">
                                          <p:val>
                                            <p:strVal val="#ppt_w"/>
                                          </p:val>
                                        </p:tav>
                                      </p:tavLst>
                                    </p:anim>
                                    <p:anim calcmode="lin" valueType="num">
                                      <p:cBhvr>
                                        <p:cTn id="30" dur="500" fill="hold"/>
                                        <p:tgtEl>
                                          <p:spTgt spid="17414"/>
                                        </p:tgtEl>
                                        <p:attrNameLst>
                                          <p:attrName>ppt_h</p:attrName>
                                        </p:attrNameLst>
                                      </p:cBhvr>
                                      <p:tavLst>
                                        <p:tav tm="0">
                                          <p:val>
                                            <p:strVal val="#ppt_h"/>
                                          </p:val>
                                        </p:tav>
                                        <p:tav tm="100000">
                                          <p:val>
                                            <p:strVal val="#ppt_h"/>
                                          </p:val>
                                        </p:tav>
                                      </p:tavLst>
                                    </p:anim>
                                  </p:childTnLst>
                                </p:cTn>
                              </p:par>
                            </p:childTnLst>
                          </p:cTn>
                        </p:par>
                        <p:par>
                          <p:cTn id="31" fill="hold">
                            <p:stCondLst>
                              <p:cond delay="8500"/>
                            </p:stCondLst>
                            <p:childTnLst>
                              <p:par>
                                <p:cTn id="32" presetID="25" presetClass="entr" presetSubtype="0" fill="hold" grpId="0" nodeType="after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1484784"/>
            <a:ext cx="4176464" cy="646331"/>
          </a:xfrm>
          <a:prstGeom prst="rect">
            <a:avLst/>
          </a:prstGeom>
          <a:noFill/>
        </p:spPr>
        <p:txBody>
          <a:bodyPr wrap="square" rtlCol="0">
            <a:spAutoFit/>
          </a:bodyPr>
          <a:lstStyle/>
          <a:p>
            <a:r>
              <a:rPr lang="en-US" dirty="0" smtClean="0"/>
              <a:t/>
            </a:r>
            <a:br>
              <a:rPr lang="en-US" dirty="0" smtClean="0"/>
            </a:br>
            <a:endParaRPr lang="en-US" dirty="0"/>
          </a:p>
        </p:txBody>
      </p:sp>
      <p:sp>
        <p:nvSpPr>
          <p:cNvPr id="6" name="TextBox 5"/>
          <p:cNvSpPr txBox="1"/>
          <p:nvPr/>
        </p:nvSpPr>
        <p:spPr>
          <a:xfrm>
            <a:off x="539552" y="188640"/>
            <a:ext cx="8280920" cy="707886"/>
          </a:xfrm>
          <a:prstGeom prst="rect">
            <a:avLst/>
          </a:prstGeom>
          <a:noFill/>
        </p:spPr>
        <p:txBody>
          <a:bodyPr wrap="square" rtlCol="0">
            <a:spAutoFit/>
          </a:bodyPr>
          <a:lstStyle/>
          <a:p>
            <a:r>
              <a:rPr lang="en-US" sz="2000" b="1" dirty="0" smtClean="0">
                <a:solidFill>
                  <a:srgbClr val="00B0F0"/>
                </a:solidFill>
                <a:latin typeface="Comic Sans MS" pitchFamily="66" charset="0"/>
              </a:rPr>
              <a:t>Each person is different and will have unique </a:t>
            </a:r>
            <a:r>
              <a:rPr lang="en-US" sz="2000" b="1" dirty="0" smtClean="0">
                <a:solidFill>
                  <a:srgbClr val="FF0066"/>
                </a:solidFill>
                <a:latin typeface="Comic Sans MS" pitchFamily="66" charset="0"/>
              </a:rPr>
              <a:t>symptoms</a:t>
            </a:r>
            <a:r>
              <a:rPr lang="en-US" sz="2000" b="1" dirty="0" smtClean="0">
                <a:solidFill>
                  <a:srgbClr val="00B0F0"/>
                </a:solidFill>
                <a:latin typeface="Comic Sans MS" pitchFamily="66" charset="0"/>
              </a:rPr>
              <a:t>, but here are some of the more common symptoms of </a:t>
            </a:r>
            <a:r>
              <a:rPr lang="en-US" sz="2000" b="1" dirty="0" smtClean="0">
                <a:solidFill>
                  <a:srgbClr val="DA26CD"/>
                </a:solidFill>
                <a:latin typeface="Comic Sans MS" pitchFamily="66" charset="0"/>
              </a:rPr>
              <a:t>depression</a:t>
            </a:r>
            <a:r>
              <a:rPr lang="en-US" sz="2000" b="1" dirty="0" smtClean="0">
                <a:solidFill>
                  <a:srgbClr val="00B0F0"/>
                </a:solidFill>
                <a:latin typeface="Comic Sans MS" pitchFamily="66" charset="0"/>
              </a:rPr>
              <a:t>:</a:t>
            </a:r>
            <a:endParaRPr lang="en-US" sz="2000" b="1" dirty="0">
              <a:latin typeface="Comic Sans MS" pitchFamily="66" charset="0"/>
            </a:endParaRPr>
          </a:p>
        </p:txBody>
      </p:sp>
      <p:sp>
        <p:nvSpPr>
          <p:cNvPr id="7" name="TextBox 6"/>
          <p:cNvSpPr txBox="1"/>
          <p:nvPr/>
        </p:nvSpPr>
        <p:spPr>
          <a:xfrm>
            <a:off x="6191672" y="1700808"/>
            <a:ext cx="2952328" cy="923330"/>
          </a:xfrm>
          <a:prstGeom prst="rect">
            <a:avLst/>
          </a:prstGeom>
          <a:noFill/>
        </p:spPr>
        <p:txBody>
          <a:bodyPr wrap="square" rtlCol="0">
            <a:spAutoFit/>
          </a:bodyPr>
          <a:lstStyle/>
          <a:p>
            <a:r>
              <a:rPr lang="en-US" dirty="0" smtClean="0">
                <a:solidFill>
                  <a:srgbClr val="DA26CD"/>
                </a:solidFill>
                <a:latin typeface="Comic Sans MS" pitchFamily="66" charset="0"/>
              </a:rPr>
              <a:t>Loss of interest or pleasure in usually enjoyed activities</a:t>
            </a:r>
            <a:endParaRPr lang="en-US" dirty="0">
              <a:solidFill>
                <a:srgbClr val="DA26CD"/>
              </a:solidFill>
              <a:latin typeface="Comic Sans MS" pitchFamily="66" charset="0"/>
            </a:endParaRPr>
          </a:p>
        </p:txBody>
      </p:sp>
      <p:sp>
        <p:nvSpPr>
          <p:cNvPr id="8" name="Rectangle 7"/>
          <p:cNvSpPr/>
          <p:nvPr/>
        </p:nvSpPr>
        <p:spPr>
          <a:xfrm>
            <a:off x="5039544" y="4149080"/>
            <a:ext cx="4104456" cy="646331"/>
          </a:xfrm>
          <a:prstGeom prst="rect">
            <a:avLst/>
          </a:prstGeom>
        </p:spPr>
        <p:txBody>
          <a:bodyPr wrap="square">
            <a:spAutoFit/>
          </a:bodyPr>
          <a:lstStyle/>
          <a:p>
            <a:r>
              <a:rPr lang="en-US" dirty="0" smtClean="0">
                <a:solidFill>
                  <a:srgbClr val="00B0F0"/>
                </a:solidFill>
                <a:latin typeface="Comic Sans MS" pitchFamily="66" charset="0"/>
              </a:rPr>
              <a:t>Changes in weight or appetite and sleeping patterns like insomnia</a:t>
            </a:r>
            <a:endParaRPr lang="en-US" dirty="0">
              <a:latin typeface="Comic Sans MS" pitchFamily="66" charset="0"/>
            </a:endParaRPr>
          </a:p>
        </p:txBody>
      </p:sp>
      <p:sp>
        <p:nvSpPr>
          <p:cNvPr id="9" name="Rectangle 8"/>
          <p:cNvSpPr/>
          <p:nvPr/>
        </p:nvSpPr>
        <p:spPr>
          <a:xfrm>
            <a:off x="5831632" y="2780928"/>
            <a:ext cx="3312368" cy="1200329"/>
          </a:xfrm>
          <a:prstGeom prst="rect">
            <a:avLst/>
          </a:prstGeom>
        </p:spPr>
        <p:txBody>
          <a:bodyPr wrap="square">
            <a:spAutoFit/>
          </a:bodyPr>
          <a:lstStyle/>
          <a:p>
            <a:r>
              <a:rPr lang="en-US" dirty="0" smtClean="0">
                <a:solidFill>
                  <a:srgbClr val="FF0066"/>
                </a:solidFill>
                <a:latin typeface="Comic Sans MS" pitchFamily="66" charset="0"/>
              </a:rPr>
              <a:t>Muscle and joint pain, constipation or other intestinal problems, frequent headaches</a:t>
            </a:r>
          </a:p>
        </p:txBody>
      </p:sp>
      <p:sp>
        <p:nvSpPr>
          <p:cNvPr id="10" name="Rectangle 9"/>
          <p:cNvSpPr/>
          <p:nvPr/>
        </p:nvSpPr>
        <p:spPr>
          <a:xfrm>
            <a:off x="2627784" y="1988840"/>
            <a:ext cx="3240360" cy="1200329"/>
          </a:xfrm>
          <a:prstGeom prst="rect">
            <a:avLst/>
          </a:prstGeom>
        </p:spPr>
        <p:txBody>
          <a:bodyPr wrap="square">
            <a:spAutoFit/>
          </a:bodyPr>
          <a:lstStyle/>
          <a:p>
            <a:r>
              <a:rPr lang="en-US" dirty="0" smtClean="0">
                <a:solidFill>
                  <a:srgbClr val="DA26CD"/>
                </a:solidFill>
                <a:latin typeface="Comic Sans MS" pitchFamily="66" charset="0"/>
              </a:rPr>
              <a:t>Constantly feeling tired, lack of motivation, anxiety and restlessness, sometimes leading to panic attacks</a:t>
            </a:r>
            <a:endParaRPr lang="en-US" dirty="0">
              <a:solidFill>
                <a:srgbClr val="DA26CD"/>
              </a:solidFill>
              <a:latin typeface="Comic Sans MS" pitchFamily="66" charset="0"/>
            </a:endParaRPr>
          </a:p>
        </p:txBody>
      </p:sp>
      <p:sp>
        <p:nvSpPr>
          <p:cNvPr id="11" name="Rectangle 10"/>
          <p:cNvSpPr/>
          <p:nvPr/>
        </p:nvSpPr>
        <p:spPr>
          <a:xfrm>
            <a:off x="323528" y="3429000"/>
            <a:ext cx="4320480" cy="1200329"/>
          </a:xfrm>
          <a:prstGeom prst="rect">
            <a:avLst/>
          </a:prstGeom>
        </p:spPr>
        <p:txBody>
          <a:bodyPr wrap="square">
            <a:spAutoFit/>
          </a:bodyPr>
          <a:lstStyle/>
          <a:p>
            <a:r>
              <a:rPr lang="en-US" dirty="0" smtClean="0">
                <a:solidFill>
                  <a:srgbClr val="00B0F0"/>
                </a:solidFill>
                <a:latin typeface="Comic Sans MS" pitchFamily="66" charset="0"/>
              </a:rPr>
              <a:t>Reduced ability to think clearly or make decisions and causes difficulties in concentrating or with short term memory loss </a:t>
            </a:r>
            <a:endParaRPr lang="en-US" dirty="0">
              <a:latin typeface="Comic Sans MS" pitchFamily="66" charset="0"/>
            </a:endParaRPr>
          </a:p>
        </p:txBody>
      </p:sp>
      <p:sp>
        <p:nvSpPr>
          <p:cNvPr id="12" name="Rectangle 11"/>
          <p:cNvSpPr/>
          <p:nvPr/>
        </p:nvSpPr>
        <p:spPr>
          <a:xfrm>
            <a:off x="107504" y="1052736"/>
            <a:ext cx="2553904" cy="2308324"/>
          </a:xfrm>
          <a:prstGeom prst="rect">
            <a:avLst/>
          </a:prstGeom>
        </p:spPr>
        <p:txBody>
          <a:bodyPr wrap="none">
            <a:spAutoFit/>
          </a:bodyPr>
          <a:lstStyle/>
          <a:p>
            <a:r>
              <a:rPr lang="en-US" dirty="0" smtClean="0">
                <a:solidFill>
                  <a:srgbClr val="00B0F0"/>
                </a:solidFill>
              </a:rPr>
              <a:t> </a:t>
            </a:r>
            <a:r>
              <a:rPr lang="en-US" dirty="0" smtClean="0">
                <a:solidFill>
                  <a:srgbClr val="FF0066"/>
                </a:solidFill>
                <a:latin typeface="Comic Sans MS" pitchFamily="66" charset="0"/>
              </a:rPr>
              <a:t>Feelings of:</a:t>
            </a:r>
            <a:br>
              <a:rPr lang="en-US" dirty="0" smtClean="0">
                <a:solidFill>
                  <a:srgbClr val="FF0066"/>
                </a:solidFill>
                <a:latin typeface="Comic Sans MS" pitchFamily="66" charset="0"/>
              </a:rPr>
            </a:br>
            <a:r>
              <a:rPr lang="en-US" dirty="0" smtClean="0">
                <a:solidFill>
                  <a:srgbClr val="FF0066"/>
                </a:solidFill>
                <a:latin typeface="Comic Sans MS" pitchFamily="66" charset="0"/>
              </a:rPr>
              <a:t> - sadness</a:t>
            </a:r>
            <a:br>
              <a:rPr lang="en-US" dirty="0" smtClean="0">
                <a:solidFill>
                  <a:srgbClr val="FF0066"/>
                </a:solidFill>
                <a:latin typeface="Comic Sans MS" pitchFamily="66" charset="0"/>
              </a:rPr>
            </a:br>
            <a:r>
              <a:rPr lang="en-US" dirty="0" smtClean="0">
                <a:solidFill>
                  <a:srgbClr val="FF0066"/>
                </a:solidFill>
                <a:latin typeface="Comic Sans MS" pitchFamily="66" charset="0"/>
              </a:rPr>
              <a:t>- loss </a:t>
            </a:r>
            <a:br>
              <a:rPr lang="en-US" dirty="0" smtClean="0">
                <a:solidFill>
                  <a:srgbClr val="FF0066"/>
                </a:solidFill>
                <a:latin typeface="Comic Sans MS" pitchFamily="66" charset="0"/>
              </a:rPr>
            </a:br>
            <a:r>
              <a:rPr lang="en-US" dirty="0" smtClean="0">
                <a:solidFill>
                  <a:srgbClr val="FF0066"/>
                </a:solidFill>
                <a:latin typeface="Comic Sans MS" pitchFamily="66" charset="0"/>
              </a:rPr>
              <a:t>- guilt </a:t>
            </a:r>
            <a:br>
              <a:rPr lang="en-US" dirty="0" smtClean="0">
                <a:solidFill>
                  <a:srgbClr val="FF0066"/>
                </a:solidFill>
                <a:latin typeface="Comic Sans MS" pitchFamily="66" charset="0"/>
              </a:rPr>
            </a:br>
            <a:r>
              <a:rPr lang="en-US" dirty="0" smtClean="0">
                <a:solidFill>
                  <a:srgbClr val="FF0066"/>
                </a:solidFill>
                <a:latin typeface="Comic Sans MS" pitchFamily="66" charset="0"/>
              </a:rPr>
              <a:t>- worthlessness</a:t>
            </a:r>
            <a:br>
              <a:rPr lang="en-US" dirty="0" smtClean="0">
                <a:solidFill>
                  <a:srgbClr val="FF0066"/>
                </a:solidFill>
                <a:latin typeface="Comic Sans MS" pitchFamily="66" charset="0"/>
              </a:rPr>
            </a:br>
            <a:r>
              <a:rPr lang="en-US" dirty="0" smtClean="0">
                <a:solidFill>
                  <a:srgbClr val="FF0066"/>
                </a:solidFill>
                <a:latin typeface="Comic Sans MS" pitchFamily="66" charset="0"/>
              </a:rPr>
              <a:t>- extreme impatience </a:t>
            </a:r>
            <a:br>
              <a:rPr lang="en-US" dirty="0" smtClean="0">
                <a:solidFill>
                  <a:srgbClr val="FF0066"/>
                </a:solidFill>
                <a:latin typeface="Comic Sans MS" pitchFamily="66" charset="0"/>
              </a:rPr>
            </a:br>
            <a:r>
              <a:rPr lang="en-US" dirty="0" smtClean="0">
                <a:solidFill>
                  <a:srgbClr val="FF0066"/>
                </a:solidFill>
                <a:latin typeface="Comic Sans MS" pitchFamily="66" charset="0"/>
              </a:rPr>
              <a:t>- irritability</a:t>
            </a:r>
            <a:br>
              <a:rPr lang="en-US" dirty="0" smtClean="0">
                <a:solidFill>
                  <a:srgbClr val="FF0066"/>
                </a:solidFill>
                <a:latin typeface="Comic Sans MS" pitchFamily="66" charset="0"/>
              </a:rPr>
            </a:br>
            <a:r>
              <a:rPr lang="en-US" dirty="0" smtClean="0">
                <a:solidFill>
                  <a:srgbClr val="FF0066"/>
                </a:solidFill>
                <a:latin typeface="Comic Sans MS" pitchFamily="66" charset="0"/>
              </a:rPr>
              <a:t>- short temper</a:t>
            </a:r>
            <a:endParaRPr lang="en-US" dirty="0">
              <a:solidFill>
                <a:srgbClr val="FF0066"/>
              </a:solidFill>
              <a:latin typeface="Comic Sans MS" pitchFamily="66" charset="0"/>
            </a:endParaRPr>
          </a:p>
        </p:txBody>
      </p:sp>
      <p:sp>
        <p:nvSpPr>
          <p:cNvPr id="13" name="TextBox 12"/>
          <p:cNvSpPr txBox="1"/>
          <p:nvPr/>
        </p:nvSpPr>
        <p:spPr>
          <a:xfrm>
            <a:off x="1547664" y="1196752"/>
            <a:ext cx="3096344" cy="646331"/>
          </a:xfrm>
          <a:prstGeom prst="rect">
            <a:avLst/>
          </a:prstGeom>
          <a:noFill/>
        </p:spPr>
        <p:txBody>
          <a:bodyPr wrap="square" rtlCol="0">
            <a:spAutoFit/>
          </a:bodyPr>
          <a:lstStyle/>
          <a:p>
            <a:r>
              <a:rPr lang="en-US" dirty="0" smtClean="0">
                <a:solidFill>
                  <a:srgbClr val="DA26CD"/>
                </a:solidFill>
                <a:latin typeface="Comic Sans MS" pitchFamily="66" charset="0"/>
              </a:rPr>
              <a:t>Withdrawal from friends and family</a:t>
            </a:r>
            <a:endParaRPr lang="en-US" dirty="0">
              <a:solidFill>
                <a:srgbClr val="DA26CD"/>
              </a:solidFill>
              <a:latin typeface="Comic Sans MS" pitchFamily="66" charset="0"/>
            </a:endParaRPr>
          </a:p>
        </p:txBody>
      </p:sp>
      <p:sp>
        <p:nvSpPr>
          <p:cNvPr id="14" name="Rectangle 13"/>
          <p:cNvSpPr/>
          <p:nvPr/>
        </p:nvSpPr>
        <p:spPr>
          <a:xfrm>
            <a:off x="4644008" y="1124744"/>
            <a:ext cx="3382773" cy="646331"/>
          </a:xfrm>
          <a:prstGeom prst="rect">
            <a:avLst/>
          </a:prstGeom>
        </p:spPr>
        <p:txBody>
          <a:bodyPr wrap="square">
            <a:spAutoFit/>
          </a:bodyPr>
          <a:lstStyle/>
          <a:p>
            <a:r>
              <a:rPr lang="en-US" dirty="0" smtClean="0">
                <a:solidFill>
                  <a:srgbClr val="00B0F0"/>
                </a:solidFill>
                <a:latin typeface="Comic Sans MS" pitchFamily="66" charset="0"/>
              </a:rPr>
              <a:t>Recurring thoughts of suicide or self-harm</a:t>
            </a:r>
            <a:endParaRPr lang="en-US" dirty="0">
              <a:latin typeface="Comic Sans MS" pitchFamily="66" charset="0"/>
            </a:endParaRPr>
          </a:p>
        </p:txBody>
      </p:sp>
      <p:sp>
        <p:nvSpPr>
          <p:cNvPr id="15" name="Rectangle 14"/>
          <p:cNvSpPr/>
          <p:nvPr/>
        </p:nvSpPr>
        <p:spPr>
          <a:xfrm>
            <a:off x="2267744" y="4437112"/>
            <a:ext cx="2626040" cy="369332"/>
          </a:xfrm>
          <a:prstGeom prst="rect">
            <a:avLst/>
          </a:prstGeom>
        </p:spPr>
        <p:txBody>
          <a:bodyPr wrap="none">
            <a:spAutoFit/>
          </a:bodyPr>
          <a:lstStyle/>
          <a:p>
            <a:r>
              <a:rPr lang="en-US" dirty="0" smtClean="0">
                <a:solidFill>
                  <a:srgbClr val="FF0066"/>
                </a:solidFill>
                <a:latin typeface="Comic Sans MS" pitchFamily="66" charset="0"/>
              </a:rPr>
              <a:t>Lack of interest in sex</a:t>
            </a:r>
            <a:endParaRPr lang="en-US" dirty="0">
              <a:solidFill>
                <a:srgbClr val="FF0066"/>
              </a:solidFill>
              <a:latin typeface="Comic Sans MS" pitchFamily="66" charset="0"/>
            </a:endParaRPr>
          </a:p>
        </p:txBody>
      </p:sp>
      <p:sp>
        <p:nvSpPr>
          <p:cNvPr id="16" name="TextBox 15"/>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iterate type="lt">
                                    <p:tmPct val="0"/>
                                  </p:iterate>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2">
                                            <p:txEl>
                                              <p:pRg st="0" end="0"/>
                                            </p:txEl>
                                          </p:spTgt>
                                        </p:tgtEl>
                                      </p:cBhvr>
                                    </p:animEffect>
                                  </p:childTnLst>
                                </p:cTn>
                              </p:par>
                            </p:childTnLst>
                          </p:cTn>
                        </p:par>
                        <p:par>
                          <p:cTn id="16" fill="hold">
                            <p:stCondLst>
                              <p:cond delay="2000"/>
                            </p:stCondLst>
                            <p:childTnLst>
                              <p:par>
                                <p:cTn id="17" presetID="19"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0" fill="hold"/>
                                        <p:tgtEl>
                                          <p:spTgt spid="11"/>
                                        </p:tgtEl>
                                        <p:attrNameLst>
                                          <p:attrName>ppt_w</p:attrName>
                                        </p:attrNameLst>
                                      </p:cBhvr>
                                      <p:tavLst>
                                        <p:tav tm="0" fmla="#ppt_w*sin(2.5*pi*$)">
                                          <p:val>
                                            <p:fltVal val="0"/>
                                          </p:val>
                                        </p:tav>
                                        <p:tav tm="100000">
                                          <p:val>
                                            <p:fltVal val="1"/>
                                          </p:val>
                                        </p:tav>
                                      </p:tavLst>
                                    </p:anim>
                                    <p:anim calcmode="lin" valueType="num">
                                      <p:cBhvr>
                                        <p:cTn id="20" dur="5000" fill="hold"/>
                                        <p:tgtEl>
                                          <p:spTgt spid="11"/>
                                        </p:tgtEl>
                                        <p:attrNameLst>
                                          <p:attrName>ppt_h</p:attrName>
                                        </p:attrNameLst>
                                      </p:cBhvr>
                                      <p:tavLst>
                                        <p:tav tm="0">
                                          <p:val>
                                            <p:strVal val="#ppt_h"/>
                                          </p:val>
                                        </p:tav>
                                        <p:tav tm="100000">
                                          <p:val>
                                            <p:strVal val="#ppt_h"/>
                                          </p:val>
                                        </p:tav>
                                      </p:tavLst>
                                    </p:anim>
                                  </p:childTnLst>
                                </p:cTn>
                              </p:par>
                            </p:childTnLst>
                          </p:cTn>
                        </p:par>
                        <p:par>
                          <p:cTn id="21" fill="hold">
                            <p:stCondLst>
                              <p:cond delay="7500"/>
                            </p:stCondLst>
                            <p:childTnLst>
                              <p:par>
                                <p:cTn id="22" presetID="19"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0" fill="hold"/>
                                        <p:tgtEl>
                                          <p:spTgt spid="10"/>
                                        </p:tgtEl>
                                        <p:attrNameLst>
                                          <p:attrName>ppt_w</p:attrName>
                                        </p:attrNameLst>
                                      </p:cBhvr>
                                      <p:tavLst>
                                        <p:tav tm="0" fmla="#ppt_w*sin(2.5*pi*$)">
                                          <p:val>
                                            <p:fltVal val="0"/>
                                          </p:val>
                                        </p:tav>
                                        <p:tav tm="100000">
                                          <p:val>
                                            <p:fltVal val="1"/>
                                          </p:val>
                                        </p:tav>
                                      </p:tavLst>
                                    </p:anim>
                                    <p:anim calcmode="lin" valueType="num">
                                      <p:cBhvr>
                                        <p:cTn id="25" dur="5000" fill="hold"/>
                                        <p:tgtEl>
                                          <p:spTgt spid="10"/>
                                        </p:tgtEl>
                                        <p:attrNameLst>
                                          <p:attrName>ppt_h</p:attrName>
                                        </p:attrNameLst>
                                      </p:cBhvr>
                                      <p:tavLst>
                                        <p:tav tm="0">
                                          <p:val>
                                            <p:strVal val="#ppt_h"/>
                                          </p:val>
                                        </p:tav>
                                        <p:tav tm="100000">
                                          <p:val>
                                            <p:strVal val="#ppt_h"/>
                                          </p:val>
                                        </p:tav>
                                      </p:tavLst>
                                    </p:anim>
                                  </p:childTnLst>
                                </p:cTn>
                              </p:par>
                            </p:childTnLst>
                          </p:cTn>
                        </p:par>
                        <p:par>
                          <p:cTn id="26" fill="hold">
                            <p:stCondLst>
                              <p:cond delay="12500"/>
                            </p:stCondLst>
                            <p:childTnLst>
                              <p:par>
                                <p:cTn id="27" presetID="17" presetClass="entr" presetSubtype="10" fill="hold" grpId="2"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par>
                          <p:cTn id="31" fill="hold">
                            <p:stCondLst>
                              <p:cond delay="13000"/>
                            </p:stCondLst>
                            <p:childTnLst>
                              <p:par>
                                <p:cTn id="32" presetID="17" presetClass="entr" presetSubtype="10" fill="hold" grpId="1" nodeType="afterEffect">
                                  <p:stCondLst>
                                    <p:cond delay="30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par>
                          <p:cTn id="36" fill="hold">
                            <p:stCondLst>
                              <p:cond delay="16500"/>
                            </p:stCondLst>
                            <p:childTnLst>
                              <p:par>
                                <p:cTn id="37" presetID="17" presetClass="entr" presetSubtype="10" fill="hold" grpId="1" nodeType="after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childTnLst>
                                </p:cTn>
                              </p:par>
                            </p:childTnLst>
                          </p:cTn>
                        </p:par>
                        <p:par>
                          <p:cTn id="41" fill="hold">
                            <p:stCondLst>
                              <p:cond delay="18000"/>
                            </p:stCondLst>
                            <p:childTnLst>
                              <p:par>
                                <p:cTn id="42" presetID="17" presetClass="entr" presetSubtype="10" fill="hold" grpId="1" nodeType="after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strVal val="#ppt_h"/>
                                          </p:val>
                                        </p:tav>
                                        <p:tav tm="100000">
                                          <p:val>
                                            <p:strVal val="#ppt_h"/>
                                          </p:val>
                                        </p:tav>
                                      </p:tavLst>
                                    </p:anim>
                                  </p:childTnLst>
                                </p:cTn>
                              </p:par>
                            </p:childTnLst>
                          </p:cTn>
                        </p:par>
                        <p:par>
                          <p:cTn id="46" fill="hold">
                            <p:stCondLst>
                              <p:cond delay="19000"/>
                            </p:stCondLst>
                            <p:childTnLst>
                              <p:par>
                                <p:cTn id="47" presetID="17" presetClass="entr" presetSubtype="10" fill="hold" grpId="1"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childTnLst>
                          </p:cTn>
                        </p:par>
                        <p:par>
                          <p:cTn id="51" fill="hold">
                            <p:stCondLst>
                              <p:cond delay="19500"/>
                            </p:stCondLst>
                            <p:childTnLst>
                              <p:par>
                                <p:cTn id="52" presetID="17" presetClass="entr" presetSubtype="10" fill="hold" grpId="1"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childTnLst>
                                </p:cTn>
                              </p:par>
                            </p:childTnLst>
                          </p:cTn>
                        </p:par>
                        <p:par>
                          <p:cTn id="56" fill="hold">
                            <p:stCondLst>
                              <p:cond delay="20000"/>
                            </p:stCondLst>
                            <p:childTnLst>
                              <p:par>
                                <p:cTn id="57" presetID="25" presetClass="entr" presetSubtype="0" fill="hold" grpId="0" nodeType="afterEffect">
                                  <p:stCondLst>
                                    <p:cond delay="2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1"/>
      <p:bldP spid="9" grpId="1"/>
      <p:bldP spid="10" grpId="0"/>
      <p:bldP spid="11" grpId="0"/>
      <p:bldP spid="13" grpId="1"/>
      <p:bldP spid="14" grpId="2"/>
      <p:bldP spid="15" grpId="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5517232"/>
            <a:ext cx="8077200" cy="1340768"/>
          </a:xfrm>
        </p:spPr>
        <p:txBody>
          <a:bodyPr/>
          <a:lstStyle/>
          <a:p>
            <a:r>
              <a:rPr lang="en-US" dirty="0" smtClean="0">
                <a:solidFill>
                  <a:srgbClr val="00B0F0"/>
                </a:solidFill>
                <a:latin typeface="Comic Sans MS" pitchFamily="66" charset="0"/>
              </a:rPr>
              <a:t>Factors and Contributions</a:t>
            </a:r>
            <a:endParaRPr lang="en-US" dirty="0">
              <a:solidFill>
                <a:srgbClr val="00B0F0"/>
              </a:solidFill>
              <a:latin typeface="Comic Sans MS" pitchFamily="66" charset="0"/>
            </a:endParaRPr>
          </a:p>
        </p:txBody>
      </p:sp>
      <p:pic>
        <p:nvPicPr>
          <p:cNvPr id="8" name="Picture 2" descr="http://www.sickchirpse.com/wp-content/uploads/2013/10/mental-illnesses.jpg"/>
          <p:cNvPicPr>
            <a:picLocks noChangeAspect="1" noChangeArrowheads="1"/>
          </p:cNvPicPr>
          <p:nvPr/>
        </p:nvPicPr>
        <p:blipFill>
          <a:blip r:embed="rId2" cstate="print"/>
          <a:srcRect/>
          <a:stretch>
            <a:fillRect/>
          </a:stretch>
        </p:blipFill>
        <p:spPr bwMode="auto">
          <a:xfrm>
            <a:off x="1259632" y="692696"/>
            <a:ext cx="6086047" cy="3647820"/>
          </a:xfrm>
          <a:prstGeom prst="rect">
            <a:avLst/>
          </a:prstGeom>
          <a:noFill/>
        </p:spPr>
      </p:pic>
      <p:sp>
        <p:nvSpPr>
          <p:cNvPr id="5" name="TextBox 4"/>
          <p:cNvSpPr txBox="1"/>
          <p:nvPr/>
        </p:nvSpPr>
        <p:spPr>
          <a:xfrm>
            <a:off x="7668344" y="6334780"/>
            <a:ext cx="1475656"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517232"/>
            <a:ext cx="8077200" cy="937248"/>
          </a:xfrm>
        </p:spPr>
        <p:txBody>
          <a:bodyPr/>
          <a:lstStyle/>
          <a:p>
            <a:r>
              <a:rPr lang="en-US" dirty="0" smtClean="0">
                <a:solidFill>
                  <a:srgbClr val="00B0F0"/>
                </a:solidFill>
              </a:rPr>
              <a:t>Social Media</a:t>
            </a:r>
            <a:endParaRPr lang="en-US" dirty="0">
              <a:solidFill>
                <a:srgbClr val="00B0F0"/>
              </a:solidFill>
            </a:endParaRPr>
          </a:p>
        </p:txBody>
      </p:sp>
      <p:pic>
        <p:nvPicPr>
          <p:cNvPr id="4" name="Picture 4" descr="http://arbiteronline.com/files/2010/04/19940901_Depressed_child.jpg"/>
          <p:cNvPicPr>
            <a:picLocks noChangeAspect="1" noChangeArrowheads="1"/>
          </p:cNvPicPr>
          <p:nvPr/>
        </p:nvPicPr>
        <p:blipFill>
          <a:blip r:embed="rId2" cstate="print"/>
          <a:srcRect/>
          <a:stretch>
            <a:fillRect/>
          </a:stretch>
        </p:blipFill>
        <p:spPr bwMode="auto">
          <a:xfrm>
            <a:off x="3059832" y="404664"/>
            <a:ext cx="2376264" cy="4086353"/>
          </a:xfrm>
          <a:prstGeom prst="rect">
            <a:avLst/>
          </a:prstGeom>
          <a:noFill/>
        </p:spPr>
      </p:pic>
      <p:pic>
        <p:nvPicPr>
          <p:cNvPr id="3074" name="Picture 2" descr="http://www.thebeautyinsiders.com/images/the-top-11-qualities-of-the-perfect-woman.jpg"/>
          <p:cNvPicPr>
            <a:picLocks noChangeAspect="1" noChangeArrowheads="1"/>
          </p:cNvPicPr>
          <p:nvPr/>
        </p:nvPicPr>
        <p:blipFill>
          <a:blip r:embed="rId3" cstate="print"/>
          <a:srcRect/>
          <a:stretch>
            <a:fillRect/>
          </a:stretch>
        </p:blipFill>
        <p:spPr bwMode="auto">
          <a:xfrm>
            <a:off x="2627784" y="980728"/>
            <a:ext cx="3168352" cy="3168352"/>
          </a:xfrm>
          <a:prstGeom prst="rect">
            <a:avLst/>
          </a:prstGeom>
          <a:noFill/>
        </p:spPr>
      </p:pic>
      <p:sp>
        <p:nvSpPr>
          <p:cNvPr id="7" name="TextBox 6"/>
          <p:cNvSpPr txBox="1"/>
          <p:nvPr/>
        </p:nvSpPr>
        <p:spPr>
          <a:xfrm>
            <a:off x="395536" y="476672"/>
            <a:ext cx="2088232" cy="2677656"/>
          </a:xfrm>
          <a:prstGeom prst="rect">
            <a:avLst/>
          </a:prstGeom>
          <a:noFill/>
        </p:spPr>
        <p:txBody>
          <a:bodyPr wrap="square" rtlCol="0">
            <a:spAutoFit/>
          </a:bodyPr>
          <a:lstStyle/>
          <a:p>
            <a:r>
              <a:rPr lang="en-US" sz="2400" dirty="0" smtClean="0">
                <a:solidFill>
                  <a:srgbClr val="DA26CD"/>
                </a:solidFill>
              </a:rPr>
              <a:t>Social media tells teenagers that they have to look and be a certain way in order to be successful.</a:t>
            </a:r>
            <a:endParaRPr lang="en-US" sz="2400" dirty="0">
              <a:solidFill>
                <a:srgbClr val="DA26CD"/>
              </a:solidFill>
            </a:endParaRPr>
          </a:p>
        </p:txBody>
      </p:sp>
      <p:sp>
        <p:nvSpPr>
          <p:cNvPr id="8" name="TextBox 7"/>
          <p:cNvSpPr txBox="1"/>
          <p:nvPr/>
        </p:nvSpPr>
        <p:spPr>
          <a:xfrm>
            <a:off x="6516216" y="2204864"/>
            <a:ext cx="2160240" cy="2031325"/>
          </a:xfrm>
          <a:prstGeom prst="rect">
            <a:avLst/>
          </a:prstGeom>
          <a:noFill/>
        </p:spPr>
        <p:txBody>
          <a:bodyPr wrap="square" rtlCol="0">
            <a:spAutoFit/>
          </a:bodyPr>
          <a:lstStyle/>
          <a:p>
            <a:r>
              <a:rPr lang="en-US" dirty="0" smtClean="0">
                <a:solidFill>
                  <a:srgbClr val="DA26CD"/>
                </a:solidFill>
              </a:rPr>
              <a:t>Hey girls, according to society if you don’t look like this chick you aren’t considered beautiful or worth a mans time.</a:t>
            </a:r>
            <a:endParaRPr lang="en-US" dirty="0">
              <a:solidFill>
                <a:srgbClr val="DA26CD"/>
              </a:solidFill>
            </a:endParaRPr>
          </a:p>
        </p:txBody>
      </p:sp>
      <p:sp>
        <p:nvSpPr>
          <p:cNvPr id="9" name="TextBox 8"/>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par>
                          <p:cTn id="15" fill="hold">
                            <p:stCondLst>
                              <p:cond delay="1000"/>
                            </p:stCondLst>
                            <p:childTnLst>
                              <p:par>
                                <p:cTn id="16" presetID="17" presetClass="exit" presetSubtype="10" fill="hold" nodeType="afterEffect">
                                  <p:stCondLst>
                                    <p:cond delay="5000"/>
                                  </p:stCondLst>
                                  <p:childTnLst>
                                    <p:anim calcmode="lin" valueType="num">
                                      <p:cBhvr>
                                        <p:cTn id="17" dur="500"/>
                                        <p:tgtEl>
                                          <p:spTgt spid="4"/>
                                        </p:tgtEl>
                                        <p:attrNameLst>
                                          <p:attrName>ppt_w</p:attrName>
                                        </p:attrNameLst>
                                      </p:cBhvr>
                                      <p:tavLst>
                                        <p:tav tm="0">
                                          <p:val>
                                            <p:strVal val="ppt_w"/>
                                          </p:val>
                                        </p:tav>
                                        <p:tav tm="100000">
                                          <p:val>
                                            <p:fltVal val="0"/>
                                          </p:val>
                                        </p:tav>
                                      </p:tavLst>
                                    </p:anim>
                                    <p:anim calcmode="lin" valueType="num">
                                      <p:cBhvr>
                                        <p:cTn id="18" dur="500"/>
                                        <p:tgtEl>
                                          <p:spTgt spid="4"/>
                                        </p:tgtEl>
                                        <p:attrNameLst>
                                          <p:attrName>ppt_h</p:attrName>
                                        </p:attrNameLst>
                                      </p:cBhvr>
                                      <p:tavLst>
                                        <p:tav tm="0">
                                          <p:val>
                                            <p:strVal val="ppt_h"/>
                                          </p:val>
                                        </p:tav>
                                        <p:tav tm="100000">
                                          <p:val>
                                            <p:strVal val="ppt_h"/>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6500"/>
                            </p:stCondLst>
                            <p:childTnLst>
                              <p:par>
                                <p:cTn id="21" presetID="17" presetClass="exit" presetSubtype="10" fill="hold" grpId="1" nodeType="after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strVal val="ppt_h"/>
                                          </p:val>
                                        </p:tav>
                                      </p:tavLst>
                                    </p:anim>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7000"/>
                            </p:stCondLst>
                            <p:childTnLst>
                              <p:par>
                                <p:cTn id="26" presetID="17" presetClass="entr" presetSubtype="10" fill="hold" nodeType="after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fill="hold"/>
                                        <p:tgtEl>
                                          <p:spTgt spid="3074"/>
                                        </p:tgtEl>
                                        <p:attrNameLst>
                                          <p:attrName>ppt_w</p:attrName>
                                        </p:attrNameLst>
                                      </p:cBhvr>
                                      <p:tavLst>
                                        <p:tav tm="0">
                                          <p:val>
                                            <p:fltVal val="0"/>
                                          </p:val>
                                        </p:tav>
                                        <p:tav tm="100000">
                                          <p:val>
                                            <p:strVal val="#ppt_w"/>
                                          </p:val>
                                        </p:tav>
                                      </p:tavLst>
                                    </p:anim>
                                    <p:anim calcmode="lin" valueType="num">
                                      <p:cBhvr>
                                        <p:cTn id="29" dur="500" fill="hold"/>
                                        <p:tgtEl>
                                          <p:spTgt spid="3074"/>
                                        </p:tgtEl>
                                        <p:attrNameLst>
                                          <p:attrName>ppt_h</p:attrName>
                                        </p:attrNameLst>
                                      </p:cBhvr>
                                      <p:tavLst>
                                        <p:tav tm="0">
                                          <p:val>
                                            <p:strVal val="#ppt_h"/>
                                          </p:val>
                                        </p:tav>
                                        <p:tav tm="100000">
                                          <p:val>
                                            <p:strVal val="#ppt_h"/>
                                          </p:val>
                                        </p:tav>
                                      </p:tavLst>
                                    </p:anim>
                                  </p:childTnLst>
                                </p:cTn>
                              </p:par>
                            </p:childTnLst>
                          </p:cTn>
                        </p:par>
                        <p:par>
                          <p:cTn id="30" fill="hold">
                            <p:stCondLst>
                              <p:cond delay="7500"/>
                            </p:stCondLst>
                            <p:childTnLst>
                              <p:par>
                                <p:cTn id="31" presetID="39" presetClass="entr" presetSubtype="0" ac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8000"/>
                            </p:stCondLst>
                            <p:childTnLst>
                              <p:par>
                                <p:cTn id="38" presetID="25" presetClass="entr" presetSubtype="0" fill="hold" grpId="0" nodeType="afterEffect">
                                  <p:stCondLst>
                                    <p:cond delay="2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9.favim.com/orig/130915/black-and-white-life-live-not-good-enough-Favim.com-923673.jpg"/>
          <p:cNvPicPr>
            <a:picLocks noChangeAspect="1" noChangeArrowheads="1"/>
          </p:cNvPicPr>
          <p:nvPr/>
        </p:nvPicPr>
        <p:blipFill>
          <a:blip r:embed="rId2" cstate="print"/>
          <a:srcRect l="19231" t="9306" r="19231" b="13565"/>
          <a:stretch>
            <a:fillRect/>
          </a:stretch>
        </p:blipFill>
        <p:spPr bwMode="auto">
          <a:xfrm>
            <a:off x="6839744" y="116632"/>
            <a:ext cx="2304256" cy="2160240"/>
          </a:xfrm>
          <a:prstGeom prst="rect">
            <a:avLst/>
          </a:prstGeom>
          <a:noFill/>
        </p:spPr>
      </p:pic>
      <p:pic>
        <p:nvPicPr>
          <p:cNvPr id="4" name="Picture 4" descr="http://www.dailyhiit.com/hiit-blog/wp-content/uploads/2013/10/perfect-woman-clockw.jpg"/>
          <p:cNvPicPr>
            <a:picLocks noChangeAspect="1" noChangeArrowheads="1"/>
          </p:cNvPicPr>
          <p:nvPr/>
        </p:nvPicPr>
        <p:blipFill>
          <a:blip r:embed="rId3" cstate="print"/>
          <a:srcRect/>
          <a:stretch>
            <a:fillRect/>
          </a:stretch>
        </p:blipFill>
        <p:spPr bwMode="auto">
          <a:xfrm>
            <a:off x="611560" y="260648"/>
            <a:ext cx="2952328" cy="4489376"/>
          </a:xfrm>
          <a:prstGeom prst="rect">
            <a:avLst/>
          </a:prstGeom>
          <a:noFill/>
        </p:spPr>
      </p:pic>
      <p:sp>
        <p:nvSpPr>
          <p:cNvPr id="5" name="Title 1"/>
          <p:cNvSpPr>
            <a:spLocks noGrp="1"/>
          </p:cNvSpPr>
          <p:nvPr>
            <p:ph type="ctrTitle"/>
          </p:nvPr>
        </p:nvSpPr>
        <p:spPr>
          <a:xfrm>
            <a:off x="539552" y="5517232"/>
            <a:ext cx="8077200" cy="937248"/>
          </a:xfrm>
        </p:spPr>
        <p:txBody>
          <a:bodyPr/>
          <a:lstStyle/>
          <a:p>
            <a:r>
              <a:rPr lang="en-US" dirty="0" smtClean="0">
                <a:solidFill>
                  <a:srgbClr val="00B0F0"/>
                </a:solidFill>
                <a:latin typeface="Comic Sans MS" pitchFamily="66" charset="0"/>
              </a:rPr>
              <a:t>Social Media</a:t>
            </a:r>
            <a:endParaRPr lang="en-US" dirty="0">
              <a:solidFill>
                <a:srgbClr val="00B0F0"/>
              </a:solidFill>
              <a:latin typeface="Comic Sans MS" pitchFamily="66" charset="0"/>
            </a:endParaRPr>
          </a:p>
        </p:txBody>
      </p:sp>
      <p:sp>
        <p:nvSpPr>
          <p:cNvPr id="6" name="Rectangle 5"/>
          <p:cNvSpPr/>
          <p:nvPr/>
        </p:nvSpPr>
        <p:spPr>
          <a:xfrm>
            <a:off x="4067944" y="3717032"/>
            <a:ext cx="4572000" cy="1200329"/>
          </a:xfrm>
          <a:prstGeom prst="rect">
            <a:avLst/>
          </a:prstGeom>
        </p:spPr>
        <p:txBody>
          <a:bodyPr>
            <a:spAutoFit/>
          </a:bodyPr>
          <a:lstStyle/>
          <a:p>
            <a:r>
              <a:rPr lang="en-US" dirty="0" smtClean="0">
                <a:solidFill>
                  <a:srgbClr val="FF0066"/>
                </a:solidFill>
                <a:latin typeface="Comic Sans MS" pitchFamily="66" charset="0"/>
              </a:rPr>
              <a:t>It is because of this idea that teenagers feel like failures and not good enough, this idea of the perfect woman is a contributing factor to depression.</a:t>
            </a:r>
            <a:endParaRPr lang="en-US" dirty="0">
              <a:solidFill>
                <a:srgbClr val="FF0066"/>
              </a:solidFill>
              <a:latin typeface="Comic Sans MS" pitchFamily="66" charset="0"/>
            </a:endParaRPr>
          </a:p>
        </p:txBody>
      </p:sp>
      <p:sp>
        <p:nvSpPr>
          <p:cNvPr id="2050" name="AutoShape 2" descr="data:image/jpeg;base64,/9j/4AAQSkZJRgABAQAAAQABAAD/2wCEAAkGBw8PDxQUEA8QFBQQFBUUFBYWFxYVEBkVGhQYGRYVFhkYHSghGRwlHBcYITEhJSkrLi4uHiIzODMsNygtLisBCgoKDQwMDg8PDisZFBkrKysrKysrKysrKysrKysrKysrKysrKysrKysrKysrKysrKysrKysrKysrKysrKysrK//AABEIAMIBBAMBIgACEQEDEQH/xAAbAAEAAgMBAQAAAAAAAAAAAAAAAQUDBAYCB//EADsQAAIBAwMCBQMCAwcDBQEAAAECAwAEEQUSIRMxBiJBUWEUMnEjgUKRoRUWMzRSYnIkQ7Fjc6Ky8Af/xAAUAQEAAAAAAAAAAAAAAAAAAAAA/8QAFBEBAAAAAAAAAAAAAAAAAAAAAP/aAAwDAQACEQMRAD8A+G0pSgUpSgVNRSgmlKUEVNKUClKUClKUClKUClKUClKUClRU0EUpSgVNKUEVNRSgVNRSgUpSgUpSgVNRSgVNRSgUpSgVNKigmlXvhbQVvzInWEUiruj3AdN2JAWMtnKkk4B5rXtdLXdcLcdSN7ZGYqFBJIZVKHJGOW780FVSsqWsjKWEblR3YKSo98ntWxJpU626zmNulIzKrYODt25P4ywGffPtQaVKyRwO/wBqM2MZwCe5wO3ya2rO1USlLiO4GFbKouJQ23K5DDtnGfig0aVlhtpHzsR2x32qTj84pDayOCUjdgvJKqSAPnHagxVFTWaS0lXbujdd/wBuVI3f8cjmgwUrPJZyqu5opFUHbkqQu7/Tkjv8VH00mzfsfZ/qwdnfHft3oMNK2BZTEgCKTLjKja2SPcDHIrzDbSOSER2I77VJI/OKDDSrrTtHEtpcyHqCW3MOxQOG6kmzBGM5/FVM0LRsVdWVh3VgQw/IPag8VFKUClKUClKUClKUClKUClKUClKUClKUE0qKz2dpLM4SJGdj2VRlj+B60Flo0Eht7pkVjsSM5UHgidD3H866GXUob+ynmkYLewwCOX/14zJGFl/5r2NcdBazPJ00Ry+SNgB37uxGPf0xWKaJo2KsCrLwQe4PsaDusst7p0tt/l+jApI/wwBxcrJ6A/cTn3rR8QL1NOja3BMEd3eDj7VRmiMQYemR2rkhIwBAJwe4zwfyK85oOn8NPKun6iULjCQHK579dckY/wBuf2rpLRJTqNmxD5fTBvJzknoSDzH1P2jn4r5pk1O4+5oOxisrk2lnNYZzbGQzbSMxziQnfKD2BTaMnjAxW7ai5Fta3FjFHM0TS9dsnyTdQnc4DKNrKRyRjFcBk+/fvTJ9+/egutDkhOpRGfp9Mz5cj/CGW7j/AGZx+1XmppfwfozQRojXKSIw3M7uGwGhJc8FTkkVxNTuPueKD6NrZkdtaV97IrxsoOSoxODlR2Hlz29K8bgmsdQf5KSHv3gNt9Pgr7DDDGO+6vnm4+5qeo2MZOM5xnjPvig+i6NC7yaNIgJjj3Iz/wAKkTt5WPYHBHFV2iWc72riOGffBfdTdEu9iVUZRgDkY4IPbJNcSD6Zq4tdUgFusckEm6NnZZIpBGW3Y4kBVs4xwRjig6Frq4eHV5Sk0Ts8B2ncHQdcnb7jCn+VVfjpX32rOG3NY2+4tncWCkHJPc9qor28aV9xJ7BQMkkKBgDJ5PHrU3FjMkccjoQk27psSMNtwGx+Mig1aUpQKUpQKUpQKUpQKVNRQKUpQKUpQKUpQKtfC7EXsBBwRIpBHcEetVVbuk3308yy9NXKHIDZ25+cEUHZwxrqrQ3kKhbq3li+sjHG9Q64uUA/+Q/f88/Np8cVsLmVep1rmSNV3FVCpgsSRzklsD8GtDSdWltLhZrc7GUnA5K7T3Q+4Ir3DrDCFoZEWSJpOqFJIKSYwSpHuOCPXig6eTSba2gvGWPqo9tazwliRIqSyLlCR6g+vriue8I6fFc3scUwYo+/O07TwjMPT4r2niWXM2+OJ0niSIodwRUjIMQTBBG3aPzWbwAwGpQsSoC9QksQqj9Jxzn5IFBmtdNs7m16qRyxtBPDFKvU3CRJCQGUlfKwIPHatq90SzEt2qI6rp7yB2d2IcGUJGCEUlQOckZzx2zxSNq7RhY1hREjlEroCx3yKMAsxJOBzgA+prPF4olW7muBFEfqt4miYM0LhzlgQTkc8jniguNEttPNwxhAlH0Nw7od+2OZY2zsZgCwI7EjjP4rRvfp10y1f6ZcvPPuwzBiFKcE/g4+K0bXxE0U/USCFU2SR9EBumUkUq4JzuJIPfOeBXldUaaFLXpwAdYtG5LL0+pgMMk428Dk5xQbmt6VBBJM6KTA8MUlsSx3Hq42Z9yNsgI91NaOhaaswmeQgJbR9Rs7sEl1RQdoJAy2SQPT96z+Ibh44obRpUk+l6hJQhkDO2doYfcAOfgsRWnoesSWchZFR1dDHJG4zG8bd1YfsOaC+07StOuLlFjZ2VreV5EUuAkqIzDazqCynAPx71Fp4eguxYmIPELl7hJRu3/4Kq5ZcgclSRjtkCq208RmKfqR28CgI6LGN+wB12sc7tzMR6k+1ebfxJLFHbrEqIbSR5Y3GS2XxuDAnBBCgYx/5oM9nYW9xbTypGUe0aNiu4lXid9hBJ5DAkcjvntW9f6DbJNqcaq2LNd0J3HI/URcN/q4Y1R3GsEpIkUaxLcMrShSTnaSVUZ+1Qxzj8e1b134skkM7fTwBruMJMw35Y5U7wN2FPlHbig3bXQ7VRF1Udkls3uDMrFVWVVc9LOCo5UIRjOSK2bdLd7TTEmid1mmuIwA+3aGmQbsgckZ/FTcCBYog9vZzQLHGOss7RsfLlsxq/3gkj7eaol1/atsghQrZSNJGSW3MSwbz4PuAeMUFbqtqIbiWIEkRSOgJ7kKxGf6Vq1s6ldmeaSUqFMrs5AztBY5OM89zWtQKUpQKUpQKUpQKUpQKUpQKUpQKUpQKUqaDrPC+lWl3bPHLiOd5AlvLkhN+3cI5BnGG7A471Vy2vRt50mtwJopo48tuDruWUsMA4P2Lg4rypQWGOqgfrhwmTv2hCN3bHerfUfE8dzaRNIoN3DPDvb0mijWTYzf7gW2n3yKCmbw/cDeNql4V3yRhh1kT1Yr8ZGQORnkCvWt6L9KkDdWN+vCsuFPI3M2PyMKOffNX7atbx6jPepKrRzJMyx89UvKhXpuvoAzHntgVUeJLiGaG0ZJVJjtkhdPNvVkdySeMY8wxzzQU1pAZJFQFQXYKC3CjJxk/FdbbaBHG2owHpStbxnpyEgbWEwQkknCnGc57VyVnKEkRj2VlY/gEGuzu7u262qMt1EwvEYxY3DJaYSBeRwQBz80FPZaHcxXkMYht5mlTfGGZWt5EKsNwORnGDx3yK07LQZ5YhKDEsbSdLe8iKofGcHJyOK6fTdRtkudMdriMLbQMspyfK26Q47c/eO3zVOJIv7M6PWi6n1vUxk/Z09m7OO2f6UFJf2ckErxSrteNirDvgj5HetttBuBG77VPRAaVAwMqKSAGZfbkZ9s84rb8YXkcmpSyxOsiM6upGcEADg5/FWnifUI5TJNDqL9O4BP0w6gkVmHmjf+HYDznPI9KCo/urdY7RZ6IuFUSIXaIjduQA+bAGa1bTRJpRHjYpnyIVZgrSEHHlz88AnAJ4FdXbajbLeW7m4i2x6cIGPOBL0WTb292HNVdzcw3AsnEyRtaxpDMCcECORmWRMDzZDHgc5HzQU8mjTLEJX2qvWMDZOGWQDJVh3HFZJ9BnjlmjcKptsdViw6a5IC5I75JAGKvtX1aC+guf1UhZr5rkK4bLRmPZ5doOW4zjjvW7cXcNxdaiy3EP09z0xmUSJGzA5XDhcqy7SRxg0FXoOgNHcyRXMUTFrSeRBuR+RCWjcbW49CM1R6npEtusbv02SYEo6OroSpwy5X1Brp7Wbp3bvPc2xR7KaCJo2LR/4JjSPtnI4zkeuaqNSuIzptrGJEMkUk5dATuAcrtPbH8JoOfpSlApSlApSlApSlApSlApSlApSlApSlBs6faGeVIw6KZGCAtnbuJwM7QSOT7Vt32hzW919NNtR9wXJz0yD9rAgHKn3xWLQf83b/APvRf/cV12iXCamEtZ2AubZ82kjfxqGybdz+3lP/AOIcVfWxhleMsrGNipK525BwcZAP9KxwwM+dqk7VLNj0UdyfjtXVXkXTtbm4jA6v9oNEzYBKR7Sy4z23Nnn1xirlHWOOeSEKjXGkxzyoqjaJeui7gOwBHmx25oPncUTOwVQSzEBQOSSewFQykEg9xwa6DwDIw1W29CZQD+/etzTnk2SSsqKGvIo+qFBmZgD+iq9guMMSfYd6Cjs9KMttPMJFH0wjJTB3EO4QYPbuara7nUbdIl1pI1CqrwhQOwH1Q4HxTXelayT2otXkQwjpElAijYGW4VtmfcnnByRQcNWR4WCqxUhXJCn0JGM498ZFfQbLYbmyhMUPTudOJlHTQFj05yGzjIIKg5GK17FBcw6RDKR05XnVhgDO2byrnHGeB+9BwVWNlpZltp5g6gW3TLLg7iHcIMHt3NdLamK6kitZ7Z0K3aK8rlFaNSdrQeVV4J7e1Hkk+l1aN1CiJoFVQoXYBdABRgdsAUHFVFdH4Us1eO6k2M728Suirt34MgDuAwI8q/HrVxpNzFc3Bf6RF/6C4yXCN1HRGxNgKAp7Akd8fmg4Wt/TdYlt1ZFEbRyEFkkRZI9wzhgGHBGTyK7DTLOK8/s1pkjLyLeAgKqCQxcwowUAHnj57VXaLIJ7WVplXqW09sYn2qG/UkKvEcDlcDOPTBoOXurp5TlsccAABVA9gqgAVgrudWgUHWQI1AjeMoNoG0m6QeXjy8ccV4a7toEU4iMb2IAidFMoutvDlWX1bzbu200HNX+lGGC3m6isLpXIABBXY+0g5781XV9A0m6Kx6Om2MrO80cgZFbKNdEMvI4Bz6VxOqRBJ5VUYCyOoHwGIFBq0pSgUpSgUpSgUpSgUpSgUpSgUpSgz2l1JC4eNirryrDuD7j2PzUNcuZOpuO/O7cODuznPHY5rDVx4SuGjvoCpwRIPwR7Eeo+KDSh1GZC5WQ/rf4gOCr858yng88817g1a5jlaRJpFkdSrMD5ipAG0/GAOPge1ddJaJPLBqNiNivPEt1Ev/ZlLjP5ifuPzj4HPz6flGubh32SzvGu0BpGK8u3JAAGVHzn0xQVENw6OHRmV1IYMDhgwOc5963Tr15+p/1M36xDSeYjcw7E/NX392oIIrszuz9OGCWB0A2mOWRQHwT3xxjPHPeqDQtMN3cLEpwWDEdix2qW2qCRljjA+TQTNr12/U3zu3WwJM87wO27PfFeZdbu3gEDXEphXgRljsA9Bj2+O1W+j6RbNNMsvX/StJ5SrIFkSRFbysCeccEds8dq8aL4eiujGqTOXmMvAXIiC52db2349P60FeNZvFKSdaQFFMcb9sJ6ohxwOew9/msQv7kw7BJL0kffgZ6auT347c4/euhMdvJptiLmeSNetdKCqdQjJh5OWGFHxk88CvTafJZ2uqW7uG6TWvIzsOZchgPkEGg53Udaurnb17iWTZ9u5icfI+fnvXu58QXsqlZLqZgyhWBc+ZR2Df6v3qyn8LiNJRJOqTQx7yrNGI2OAWiXz7t/PGV5wfiqvR9Ka5L4OEhTe54BxuCgDcQMlmA5IoNewv5reQSQSPG69mUkNj1HHpWwNbuuq0vXk6kilWcnLFT3XJ/h+O1XMPhWJ7mKNbtds0LycBXkRkUlo5AjkA+XggnOe1YIvDInW1NtKWF1JJEd6hCjxhWZuCcrtbPvwaCofVJykaGVtsJ3RgcbDnOVx2OeeKi61GaX73J8xc8AAue7nAGW+TzVjHo8UsEssErsLUqZVZQGMbNt6icnscZB9+9bd34XSOa9i6zE2MfUB2jDjKDB58p8/wA9qCquNevJAQ9zMwZQjAufMo7Bvf8AeuluvEeyNTDd3PR2qq20kQZQFUAp1HJDL847HtVba+GoyY0knZJJbU3S4QMmwKz7PuHm2oee2eKsVtoZ7DT45ppFDz3EaFUDt5nQAkFgAo9cEn2oOZXWrkdPEzDoEmLGP0899ntWncTtI5ZzlmOWPqSe5NZdRtTBNJExBMUjxkjsSrFSR/KtagUpSgUpSgUpSgUpSgUpSgUpSgUpSgVYaFdxwXCSSq7LGd2FwGPxk9q0KUF14a199PuepHlo28siNjDx+zDtkdwfQ0GrpJam3mV9qzNNE64LKWGHRgSMggA9+CK3Y/DKzaeLi3dmmQM80JwW6QYr1Y8AZAI5Hp/5qZ7WIW0TqJTJK8iEEgp5NmNoC553+/p60Ft/eaNxPHLFJ0pLeG3jCMN6rCwMeSRg5IOfzVFp80SSZkVyuDjYcOrfwsCfY4qZNMuF27oZBvbauVIBb/Tn3+K96zpM1nMYplwy4/4ngZwfXBOM0F4PFatMGmWSRfpJLWR8qLhw4YbyeQSMgDOeB3r3pPia1gFp+hNm0eUkK6hHDk+duOZADj24rmodPmdSyRSMoBJIUkYHc/t6+1eo9NnaPqLE5QAtuA42qcMw9wD3PYUFm2p2r28cMkc+23lldCpXLLJs8r8eU+QcjPc8Vmm8RrLHedVX6l6YiCuNiCNsqOeTwAP2rWvNLT6S0khSQy3LzqwzuyYzGF2AD/ceOa020a7ABNtPgtsB6b8uP4e3fvx8UFprWt2l1+sbeQXToFkO8fTFgoXqhcbtxA7ZxmtTw5qyWzSLNGZIbiMxSoDtfGQysp9GDKCKrry0lhcpLG6OvdWBVh7cGvcGnzyIXSKRkUElgpKgDuc+w9fagudJ1i0tboSRwzdNEkUbmUzMXQrljgAAA8AD0+a96d4lW2htREjGS1nkmy2Om6yKqsmByPKvf5qnt9IupQpjtp3DglSqMQwHcjA5xWG2sZZSRHG7FcA4B4J7A/JweKC0bVYYo7hLZZALvap348kYbfsGPuyQBnjgdqs7zxRbO91IIJg99B05BvXYr5TlPLkjyetcybGbDnpSYiOJDtOEOcAP/p545o9hMrqhikDOAyKVO5lPZlHqODyKDtZ7dFiiglTUV2wqvUj2Pb4dQzFXYA7OeVDY4IqkXWYFhtI9shNnO8jMNu1wzqcL7faP51GjadO9xbwXS3KwTSomMsqYZu6kgqffj2qt1PS5oSWaGVY2dljdlIVsE4wSOeKDxrd2s9zNKgYLNI8gDY3DcxYjj81pUpQKUpQKUpQKUpQKUpQKUpQKUpQKmoqaCKmoqaDpY7y4sY7KeLKsol/BBlJKOPZh6HuKvVvdOF3YTxkJDJLPJIh5EErKi4/4h8MD7fivnoGf3rd1DSbi3CGaPYJV3Jyp3L6MMHt80F7aq1rZ38dz/wB0xLGCc7pVkz1E9wFydw9xWD/+gRH+0ZnypWUh0IYHKlVweD2rm6kCg7O+tpClrdWc0aRxWyRuwkVXikClZVZScktuJ4BzmrPw9bFTas0iyiSznRWZ1CoSkuLdFz9wPJJ96+cmooO1toXWDSuOUu5i3IyoMsJBOOwIVjn4rNdNL09Z8zeaZCvm7gXDE7eeRsPp6VwlTig6PxqpzZk9/oYFJ7ncAwIPyOOKu1eZYbS5sjahIbdY5Xbp9SKQbhKGDHJDBiRgHOTXAUoO7sSwt9JCscLdyMecYXqoQxGeBgMf51i8Qwia2kSAZkh1C5eVF+9kkI6UoA+5QARkds/NcTSg+i3k63RvI42Rp3srVWwyjqTRuhlwScMQB/Q15hyLqyCiOTOm9FlEkYb7ZQwUk4DgMMZ7188qw0fURbs26FJUlQxurEqdpIOVYcqcgc/mg6+0trmG70yKWGRIrefyu5XBzIHbJViqhQO2fetG5Vzp19uyT9bGwyeeA4LD3HK8/iqbXojDtToLCsqJMqh+qWUg7GLZx2J4GO9U9ApSlApSlApSlApSlApU1FApSlApSlApSlBNRSpoFfRJ7OK4utIimQOklggYZI9JCCCCCORXB6deGCVZFSNyhztkUPGeMYZT3HNbv94Lj6iKdWVXtwixADyKi5wgBzkcnv7mg27Wytzp8csiYP1ohd1zuMPT3NxnGe/pV9p+kJDqNmRDbyQSzt0pY2Z4XQY2qwJ8si9yDjv64rmpPEkxUIsduiLMs4RIwFDgAevOMDtmvEHiCaNozEI4xDN11VQdnUwBuIYn0GMdqDS1CQNM5CKvmPAzt7/JJ/rXYX+kWYmu4UttvSshco+9y6uIY3I5OCp3HuK469u+rIXKRruOdqDan4A7/wBatJPFEzSySmOHdPB9O/lbHT2hcAbuDhQM/FBZDSreC7tbaWLetzHAZJMsJA03ZoyDgBdw4wc4Oe/DxDbpBp0UYjjLLdXUZcAhiUZBu78kjjn0qmTX5gIsrGz2w2wyEEyIAcqO+G2k5XcDisb6zK1t0GCModpFZlzKrNjfhvnAoN7RtOi+le5lK4WZIVDK7JkozEsEIPYADn3qwhstPk+teGJ3jht0miDF1Kt1ER17+Zck8nn96o9G12W0EiqsUkcwAkjlQPExByrYPYj0Ir1Hr8qicbYiLlBG424CoCCFjCkBQCB/Kg6CbQbd8TrEFQad9W0QZtpk3lMAklgufMea8aHpVtdJaymJRvvRaTRgtsZWXcrrzlSBkHB9jVOPE9wGiKrEOjCYAApKtCc5SQEncDk1rLrUqGLpbYxbydWNVzt6mR5zuJLHygcnsMe9BYyadD9DcSbAHhu0iVstnYwfIIzg/aKsNV02zgW6BiUrGsRtJd7fq78ZOQcPwS3A4wRVTL4heYNE6wRRTyo8vTiHBBOXGcnOGJx+1XHiC7hPU3ppbo+7Y8O4XJ77GwhAU9s5AHfig3Ht7e4mtIJYQxl01CJNzB0KwSOpUA47rzkHOa+fVep4omWaKURwb4Iegnlbbs2lORu5O1mGfn8VRscntj49P60EUpSgUpSgUpSgUpSgUpSgmopSgUpSgUpU0EVNKigUpSgUpSgUpSgUpSgVNRSgUqaUEUpSgUpSgUpSgUpSgUpSgUpSgUpSgUpSgUqaigUpSgmlKUEUpSgUpU0EUpSgmoqaUEUqaUEVNRU0EUpSgUpSgUpSgUpSgUpSgUpU0EUpSgUpSgUpSgUpSgVNKUEUpSgVNKUEUpSgVNKUClRSgVIpSgUpSgUqKUClKUEio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PDxQUEA8QFBQQFBUUFBYWFxYVEBkVGhQYGRYVFhkYHSghGRwlHBcYITEhJSkrLi4uHiIzODMsNygtLisBCgoKDQwMDg8PDisZFBkrKysrKysrKysrKysrKysrKysrKysrKysrKysrKysrKysrKysrKysrKysrKysrKysrK//AABEIAMIBBAMBIgACEQEDEQH/xAAbAAEAAgMBAQAAAAAAAAAAAAAAAQUDBAYCB//EADsQAAIBAwMCBQMCAwcDBQEAAAECAwAEEQUSIRMxBiJBUWEUMnEjgUKRoRUWMzRSYnIkQ7Fjc6Ky8Af/xAAUAQEAAAAAAAAAAAAAAAAAAAAA/8QAFBEBAAAAAAAAAAAAAAAAAAAAAP/aAAwDAQACEQMRAD8A+G0pSgUpSgVNRSgmlKUEVNKUClKUClKUClKUClKUClKUClRU0EUpSgVNKUEVNRSgVNRSgUpSgUpSgVNRSgVNRSgUpSgVNKigmlXvhbQVvzInWEUiruj3AdN2JAWMtnKkk4B5rXtdLXdcLcdSN7ZGYqFBJIZVKHJGOW780FVSsqWsjKWEblR3YKSo98ntWxJpU626zmNulIzKrYODt25P4ywGffPtQaVKyRwO/wBqM2MZwCe5wO3ya2rO1USlLiO4GFbKouJQ23K5DDtnGfig0aVlhtpHzsR2x32qTj84pDayOCUjdgvJKqSAPnHagxVFTWaS0lXbujdd/wBuVI3f8cjmgwUrPJZyqu5opFUHbkqQu7/Tkjv8VH00mzfsfZ/qwdnfHft3oMNK2BZTEgCKTLjKja2SPcDHIrzDbSOSER2I77VJI/OKDDSrrTtHEtpcyHqCW3MOxQOG6kmzBGM5/FVM0LRsVdWVh3VgQw/IPag8VFKUClKUClKUClKUClKUClKUClKUClKUE0qKz2dpLM4SJGdj2VRlj+B60Flo0Eht7pkVjsSM5UHgidD3H866GXUob+ynmkYLewwCOX/14zJGFl/5r2NcdBazPJ00Ry+SNgB37uxGPf0xWKaJo2KsCrLwQe4PsaDusst7p0tt/l+jApI/wwBxcrJ6A/cTn3rR8QL1NOja3BMEd3eDj7VRmiMQYemR2rkhIwBAJwe4zwfyK85oOn8NPKun6iULjCQHK579dckY/wBuf2rpLRJTqNmxD5fTBvJzknoSDzH1P2jn4r5pk1O4+5oOxisrk2lnNYZzbGQzbSMxziQnfKD2BTaMnjAxW7ai5Fta3FjFHM0TS9dsnyTdQnc4DKNrKRyRjFcBk+/fvTJ9+/egutDkhOpRGfp9Mz5cj/CGW7j/AGZx+1XmppfwfozQRojXKSIw3M7uGwGhJc8FTkkVxNTuPueKD6NrZkdtaV97IrxsoOSoxODlR2Hlz29K8bgmsdQf5KSHv3gNt9Pgr7DDDGO+6vnm4+5qeo2MZOM5xnjPvig+i6NC7yaNIgJjj3Iz/wAKkTt5WPYHBHFV2iWc72riOGffBfdTdEu9iVUZRgDkY4IPbJNcSD6Zq4tdUgFusckEm6NnZZIpBGW3Y4kBVs4xwRjig6Frq4eHV5Sk0Ts8B2ncHQdcnb7jCn+VVfjpX32rOG3NY2+4tncWCkHJPc9qor28aV9xJ7BQMkkKBgDJ5PHrU3FjMkccjoQk27psSMNtwGx+Mig1aUpQKUpQKUpQKUpQKVNRQKUpQKUpQKUpQKtfC7EXsBBwRIpBHcEetVVbuk3308yy9NXKHIDZ25+cEUHZwxrqrQ3kKhbq3li+sjHG9Q64uUA/+Q/f88/Np8cVsLmVep1rmSNV3FVCpgsSRzklsD8GtDSdWltLhZrc7GUnA5K7T3Q+4Ir3DrDCFoZEWSJpOqFJIKSYwSpHuOCPXig6eTSba2gvGWPqo9tazwliRIqSyLlCR6g+vriue8I6fFc3scUwYo+/O07TwjMPT4r2niWXM2+OJ0niSIodwRUjIMQTBBG3aPzWbwAwGpQsSoC9QksQqj9Jxzn5IFBmtdNs7m16qRyxtBPDFKvU3CRJCQGUlfKwIPHatq90SzEt2qI6rp7yB2d2IcGUJGCEUlQOckZzx2zxSNq7RhY1hREjlEroCx3yKMAsxJOBzgA+prPF4olW7muBFEfqt4miYM0LhzlgQTkc8jniguNEttPNwxhAlH0Nw7od+2OZY2zsZgCwI7EjjP4rRvfp10y1f6ZcvPPuwzBiFKcE/g4+K0bXxE0U/USCFU2SR9EBumUkUq4JzuJIPfOeBXldUaaFLXpwAdYtG5LL0+pgMMk428Dk5xQbmt6VBBJM6KTA8MUlsSx3Hq42Z9yNsgI91NaOhaaswmeQgJbR9Rs7sEl1RQdoJAy2SQPT96z+Ibh44obRpUk+l6hJQhkDO2doYfcAOfgsRWnoesSWchZFR1dDHJG4zG8bd1YfsOaC+07StOuLlFjZ2VreV5EUuAkqIzDazqCynAPx71Fp4eguxYmIPELl7hJRu3/4Kq5ZcgclSRjtkCq208RmKfqR28CgI6LGN+wB12sc7tzMR6k+1ebfxJLFHbrEqIbSR5Y3GS2XxuDAnBBCgYx/5oM9nYW9xbTypGUe0aNiu4lXid9hBJ5DAkcjvntW9f6DbJNqcaq2LNd0J3HI/URcN/q4Y1R3GsEpIkUaxLcMrShSTnaSVUZ+1Qxzj8e1b134skkM7fTwBruMJMw35Y5U7wN2FPlHbig3bXQ7VRF1Udkls3uDMrFVWVVc9LOCo5UIRjOSK2bdLd7TTEmid1mmuIwA+3aGmQbsgckZ/FTcCBYog9vZzQLHGOss7RsfLlsxq/3gkj7eaol1/atsghQrZSNJGSW3MSwbz4PuAeMUFbqtqIbiWIEkRSOgJ7kKxGf6Vq1s6ldmeaSUqFMrs5AztBY5OM89zWtQKUpQKUpQKUpQKUpQKUpQKUpQKUpQKUqaDrPC+lWl3bPHLiOd5AlvLkhN+3cI5BnGG7A471Vy2vRt50mtwJopo48tuDruWUsMA4P2Lg4rypQWGOqgfrhwmTv2hCN3bHerfUfE8dzaRNIoN3DPDvb0mijWTYzf7gW2n3yKCmbw/cDeNql4V3yRhh1kT1Yr8ZGQORnkCvWt6L9KkDdWN+vCsuFPI3M2PyMKOffNX7atbx6jPepKrRzJMyx89UvKhXpuvoAzHntgVUeJLiGaG0ZJVJjtkhdPNvVkdySeMY8wxzzQU1pAZJFQFQXYKC3CjJxk/FdbbaBHG2owHpStbxnpyEgbWEwQkknCnGc57VyVnKEkRj2VlY/gEGuzu7u262qMt1EwvEYxY3DJaYSBeRwQBz80FPZaHcxXkMYht5mlTfGGZWt5EKsNwORnGDx3yK07LQZ5YhKDEsbSdLe8iKofGcHJyOK6fTdRtkudMdriMLbQMspyfK26Q47c/eO3zVOJIv7M6PWi6n1vUxk/Z09m7OO2f6UFJf2ckErxSrteNirDvgj5HetttBuBG77VPRAaVAwMqKSAGZfbkZ9s84rb8YXkcmpSyxOsiM6upGcEADg5/FWnifUI5TJNDqL9O4BP0w6gkVmHmjf+HYDznPI9KCo/urdY7RZ6IuFUSIXaIjduQA+bAGa1bTRJpRHjYpnyIVZgrSEHHlz88AnAJ4FdXbajbLeW7m4i2x6cIGPOBL0WTb292HNVdzcw3AsnEyRtaxpDMCcECORmWRMDzZDHgc5HzQU8mjTLEJX2qvWMDZOGWQDJVh3HFZJ9BnjlmjcKptsdViw6a5IC5I75JAGKvtX1aC+guf1UhZr5rkK4bLRmPZ5doOW4zjjvW7cXcNxdaiy3EP09z0xmUSJGzA5XDhcqy7SRxg0FXoOgNHcyRXMUTFrSeRBuR+RCWjcbW49CM1R6npEtusbv02SYEo6OroSpwy5X1Brp7Wbp3bvPc2xR7KaCJo2LR/4JjSPtnI4zkeuaqNSuIzptrGJEMkUk5dATuAcrtPbH8JoOfpSlApSlApSlApSlApSlApSlApSlApSlBs6faGeVIw6KZGCAtnbuJwM7QSOT7Vt32hzW919NNtR9wXJz0yD9rAgHKn3xWLQf83b/APvRf/cV12iXCamEtZ2AubZ82kjfxqGybdz+3lP/AOIcVfWxhleMsrGNipK525BwcZAP9KxwwM+dqk7VLNj0UdyfjtXVXkXTtbm4jA6v9oNEzYBKR7Sy4z23Nnn1xirlHWOOeSEKjXGkxzyoqjaJeui7gOwBHmx25oPncUTOwVQSzEBQOSSewFQykEg9xwa6DwDIw1W29CZQD+/etzTnk2SSsqKGvIo+qFBmZgD+iq9guMMSfYd6Cjs9KMttPMJFH0wjJTB3EO4QYPbuara7nUbdIl1pI1CqrwhQOwH1Q4HxTXelayT2otXkQwjpElAijYGW4VtmfcnnByRQcNWR4WCqxUhXJCn0JGM498ZFfQbLYbmyhMUPTudOJlHTQFj05yGzjIIKg5GK17FBcw6RDKR05XnVhgDO2byrnHGeB+9BwVWNlpZltp5g6gW3TLLg7iHcIMHt3NdLamK6kitZ7Z0K3aK8rlFaNSdrQeVV4J7e1Hkk+l1aN1CiJoFVQoXYBdABRgdsAUHFVFdH4Us1eO6k2M728Suirt34MgDuAwI8q/HrVxpNzFc3Bf6RF/6C4yXCN1HRGxNgKAp7Akd8fmg4Wt/TdYlt1ZFEbRyEFkkRZI9wzhgGHBGTyK7DTLOK8/s1pkjLyLeAgKqCQxcwowUAHnj57VXaLIJ7WVplXqW09sYn2qG/UkKvEcDlcDOPTBoOXurp5TlsccAABVA9gqgAVgrudWgUHWQI1AjeMoNoG0m6QeXjy8ccV4a7toEU4iMb2IAidFMoutvDlWX1bzbu200HNX+lGGC3m6isLpXIABBXY+0g5781XV9A0m6Kx6Om2MrO80cgZFbKNdEMvI4Bz6VxOqRBJ5VUYCyOoHwGIFBq0pSgUpSgUpSgUpSgUpSgUpSgUpSgz2l1JC4eNirryrDuD7j2PzUNcuZOpuO/O7cODuznPHY5rDVx4SuGjvoCpwRIPwR7Eeo+KDSh1GZC5WQ/rf4gOCr858yng88817g1a5jlaRJpFkdSrMD5ipAG0/GAOPge1ddJaJPLBqNiNivPEt1Ev/ZlLjP5ifuPzj4HPz6flGubh32SzvGu0BpGK8u3JAAGVHzn0xQVENw6OHRmV1IYMDhgwOc5963Tr15+p/1M36xDSeYjcw7E/NX392oIIrszuz9OGCWB0A2mOWRQHwT3xxjPHPeqDQtMN3cLEpwWDEdix2qW2qCRljjA+TQTNr12/U3zu3WwJM87wO27PfFeZdbu3gEDXEphXgRljsA9Bj2+O1W+j6RbNNMsvX/StJ5SrIFkSRFbysCeccEds8dq8aL4eiujGqTOXmMvAXIiC52db2349P60FeNZvFKSdaQFFMcb9sJ6ohxwOew9/msQv7kw7BJL0kffgZ6auT347c4/euhMdvJptiLmeSNetdKCqdQjJh5OWGFHxk88CvTafJZ2uqW7uG6TWvIzsOZchgPkEGg53Udaurnb17iWTZ9u5icfI+fnvXu58QXsqlZLqZgyhWBc+ZR2Df6v3qyn8LiNJRJOqTQx7yrNGI2OAWiXz7t/PGV5wfiqvR9Ka5L4OEhTe54BxuCgDcQMlmA5IoNewv5reQSQSPG69mUkNj1HHpWwNbuuq0vXk6kilWcnLFT3XJ/h+O1XMPhWJ7mKNbtds0LycBXkRkUlo5AjkA+XggnOe1YIvDInW1NtKWF1JJEd6hCjxhWZuCcrtbPvwaCofVJykaGVtsJ3RgcbDnOVx2OeeKi61GaX73J8xc8AAue7nAGW+TzVjHo8UsEssErsLUqZVZQGMbNt6icnscZB9+9bd34XSOa9i6zE2MfUB2jDjKDB58p8/wA9qCquNevJAQ9zMwZQjAufMo7Bvf8AeuluvEeyNTDd3PR2qq20kQZQFUAp1HJDL847HtVba+GoyY0knZJJbU3S4QMmwKz7PuHm2oee2eKsVtoZ7DT45ppFDz3EaFUDt5nQAkFgAo9cEn2oOZXWrkdPEzDoEmLGP0899ntWncTtI5ZzlmOWPqSe5NZdRtTBNJExBMUjxkjsSrFSR/KtagUpSgUpSgUpSgUpSgUpSgUpSgUpSgVYaFdxwXCSSq7LGd2FwGPxk9q0KUF14a199PuepHlo28siNjDx+zDtkdwfQ0GrpJam3mV9qzNNE64LKWGHRgSMggA9+CK3Y/DKzaeLi3dmmQM80JwW6QYr1Y8AZAI5Hp/5qZ7WIW0TqJTJK8iEEgp5NmNoC553+/p60Ft/eaNxPHLFJ0pLeG3jCMN6rCwMeSRg5IOfzVFp80SSZkVyuDjYcOrfwsCfY4qZNMuF27oZBvbauVIBb/Tn3+K96zpM1nMYplwy4/4ngZwfXBOM0F4PFatMGmWSRfpJLWR8qLhw4YbyeQSMgDOeB3r3pPia1gFp+hNm0eUkK6hHDk+duOZADj24rmodPmdSyRSMoBJIUkYHc/t6+1eo9NnaPqLE5QAtuA42qcMw9wD3PYUFm2p2r28cMkc+23lldCpXLLJs8r8eU+QcjPc8Vmm8RrLHedVX6l6YiCuNiCNsqOeTwAP2rWvNLT6S0khSQy3LzqwzuyYzGF2AD/ceOa020a7ABNtPgtsB6b8uP4e3fvx8UFprWt2l1+sbeQXToFkO8fTFgoXqhcbtxA7ZxmtTw5qyWzSLNGZIbiMxSoDtfGQysp9GDKCKrry0lhcpLG6OvdWBVh7cGvcGnzyIXSKRkUElgpKgDuc+w9fagudJ1i0tboSRwzdNEkUbmUzMXQrljgAAA8AD0+a96d4lW2htREjGS1nkmy2Om6yKqsmByPKvf5qnt9IupQpjtp3DglSqMQwHcjA5xWG2sZZSRHG7FcA4B4J7A/JweKC0bVYYo7hLZZALvap348kYbfsGPuyQBnjgdqs7zxRbO91IIJg99B05BvXYr5TlPLkjyetcybGbDnpSYiOJDtOEOcAP/p545o9hMrqhikDOAyKVO5lPZlHqODyKDtZ7dFiiglTUV2wqvUj2Pb4dQzFXYA7OeVDY4IqkXWYFhtI9shNnO8jMNu1wzqcL7faP51GjadO9xbwXS3KwTSomMsqYZu6kgqffj2qt1PS5oSWaGVY2dljdlIVsE4wSOeKDxrd2s9zNKgYLNI8gDY3DcxYjj81pUpQKUpQKUpQKUpQKUpQKUpQKUpQKmoqaCKmoqaDpY7y4sY7KeLKsol/BBlJKOPZh6HuKvVvdOF3YTxkJDJLPJIh5EErKi4/4h8MD7fivnoGf3rd1DSbi3CGaPYJV3Jyp3L6MMHt80F7aq1rZ38dz/wB0xLGCc7pVkz1E9wFydw9xWD/+gRH+0ZnypWUh0IYHKlVweD2rm6kCg7O+tpClrdWc0aRxWyRuwkVXikClZVZScktuJ4BzmrPw9bFTas0iyiSznRWZ1CoSkuLdFz9wPJJ96+cmooO1toXWDSuOUu5i3IyoMsJBOOwIVjn4rNdNL09Z8zeaZCvm7gXDE7eeRsPp6VwlTig6PxqpzZk9/oYFJ7ncAwIPyOOKu1eZYbS5sjahIbdY5Xbp9SKQbhKGDHJDBiRgHOTXAUoO7sSwt9JCscLdyMecYXqoQxGeBgMf51i8Qwia2kSAZkh1C5eVF+9kkI6UoA+5QARkds/NcTSg+i3k63RvI42Rp3srVWwyjqTRuhlwScMQB/Q15hyLqyCiOTOm9FlEkYb7ZQwUk4DgMMZ7188qw0fURbs26FJUlQxurEqdpIOVYcqcgc/mg6+0trmG70yKWGRIrefyu5XBzIHbJViqhQO2fetG5Vzp19uyT9bGwyeeA4LD3HK8/iqbXojDtToLCsqJMqh+qWUg7GLZx2J4GO9U9ApSlApSlApSlApSlApU1FApSlApSlApSlBNRSpoFfRJ7OK4utIimQOklggYZI9JCCCCCORXB6deGCVZFSNyhztkUPGeMYZT3HNbv94Lj6iKdWVXtwixADyKi5wgBzkcnv7mg27Wytzp8csiYP1ohd1zuMPT3NxnGe/pV9p+kJDqNmRDbyQSzt0pY2Z4XQY2qwJ8si9yDjv64rmpPEkxUIsduiLMs4RIwFDgAevOMDtmvEHiCaNozEI4xDN11VQdnUwBuIYn0GMdqDS1CQNM5CKvmPAzt7/JJ/rXYX+kWYmu4UttvSshco+9y6uIY3I5OCp3HuK469u+rIXKRruOdqDan4A7/wBatJPFEzSySmOHdPB9O/lbHT2hcAbuDhQM/FBZDSreC7tbaWLetzHAZJMsJA03ZoyDgBdw4wc4Oe/DxDbpBp0UYjjLLdXUZcAhiUZBu78kjjn0qmTX5gIsrGz2w2wyEEyIAcqO+G2k5XcDisb6zK1t0GCModpFZlzKrNjfhvnAoN7RtOi+le5lK4WZIVDK7JkozEsEIPYADn3qwhstPk+teGJ3jht0miDF1Kt1ER17+Zck8nn96o9G12W0EiqsUkcwAkjlQPExByrYPYj0Ir1Hr8qicbYiLlBG424CoCCFjCkBQCB/Kg6CbQbd8TrEFQad9W0QZtpk3lMAklgufMea8aHpVtdJaymJRvvRaTRgtsZWXcrrzlSBkHB9jVOPE9wGiKrEOjCYAApKtCc5SQEncDk1rLrUqGLpbYxbydWNVzt6mR5zuJLHygcnsMe9BYyadD9DcSbAHhu0iVstnYwfIIzg/aKsNV02zgW6BiUrGsRtJd7fq78ZOQcPwS3A4wRVTL4heYNE6wRRTyo8vTiHBBOXGcnOGJx+1XHiC7hPU3ppbo+7Y8O4XJ77GwhAU9s5AHfig3Ht7e4mtIJYQxl01CJNzB0KwSOpUA47rzkHOa+fVep4omWaKURwb4Iegnlbbs2lORu5O1mGfn8VRscntj49P60EUpSgUpSgUpSgUpSgUpSgmopSgUpSgUpU0EVNKigUpSgUpSgUpSgUpSgVNRSgUqaUEUpSgUpSgUpSgUpSgUpSgUpSgUpSgUpSgUqaigUpSgmlKUEUpSgUpU0EUpSgmoqaUEUqaUEVNRU0EUpSgUpSgUpSgUpSgUpSgUpU0EUpSgUpSgUpSgUpSgVNKUEUpSgVNKUEUpSgVNKUClRSgVIpSgUpSgUqKUClKUEio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w8PDxQUEA8QFBQQFBUUFBYWFxYVEBkVGhQYGRYVFhkYHSghGRwlHBcYITEhJSkrLi4uHiIzODMsNygtLisBCgoKDQwMDg8PDisZFBkrKysrKysrKysrKysrKysrKysrKysrKysrKysrKysrKysrKysrKysrKysrKysrKysrK//AABEIAMIBBAMBIgACEQEDEQH/xAAbAAEAAgMBAQAAAAAAAAAAAAAAAQUDBAYCB//EADsQAAIBAwMCBQMCAwcDBQEAAAECAwAEEQUSIRMxBiJBUWEUMnEjgUKRoRUWMzRSYnIkQ7Fjc6Ky8Af/xAAUAQEAAAAAAAAAAAAAAAAAAAAA/8QAFBEBAAAAAAAAAAAAAAAAAAAAAP/aAAwDAQACEQMRAD8A+G0pSgUpSgVNRSgmlKUEVNKUClKUClKUClKUClKUClKUClRU0EUpSgVNKUEVNRSgVNRSgUpSgUpSgVNRSgVNRSgUpSgVNKigmlXvhbQVvzInWEUiruj3AdN2JAWMtnKkk4B5rXtdLXdcLcdSN7ZGYqFBJIZVKHJGOW780FVSsqWsjKWEblR3YKSo98ntWxJpU626zmNulIzKrYODt25P4ywGffPtQaVKyRwO/wBqM2MZwCe5wO3ya2rO1USlLiO4GFbKouJQ23K5DDtnGfig0aVlhtpHzsR2x32qTj84pDayOCUjdgvJKqSAPnHagxVFTWaS0lXbujdd/wBuVI3f8cjmgwUrPJZyqu5opFUHbkqQu7/Tkjv8VH00mzfsfZ/qwdnfHft3oMNK2BZTEgCKTLjKja2SPcDHIrzDbSOSER2I77VJI/OKDDSrrTtHEtpcyHqCW3MOxQOG6kmzBGM5/FVM0LRsVdWVh3VgQw/IPag8VFKUClKUClKUClKUClKUClKUClKUClKUE0qKz2dpLM4SJGdj2VRlj+B60Flo0Eht7pkVjsSM5UHgidD3H866GXUob+ynmkYLewwCOX/14zJGFl/5r2NcdBazPJ00Ry+SNgB37uxGPf0xWKaJo2KsCrLwQe4PsaDusst7p0tt/l+jApI/wwBxcrJ6A/cTn3rR8QL1NOja3BMEd3eDj7VRmiMQYemR2rkhIwBAJwe4zwfyK85oOn8NPKun6iULjCQHK579dckY/wBuf2rpLRJTqNmxD5fTBvJzknoSDzH1P2jn4r5pk1O4+5oOxisrk2lnNYZzbGQzbSMxziQnfKD2BTaMnjAxW7ai5Fta3FjFHM0TS9dsnyTdQnc4DKNrKRyRjFcBk+/fvTJ9+/egutDkhOpRGfp9Mz5cj/CGW7j/AGZx+1XmppfwfozQRojXKSIw3M7uGwGhJc8FTkkVxNTuPueKD6NrZkdtaV97IrxsoOSoxODlR2Hlz29K8bgmsdQf5KSHv3gNt9Pgr7DDDGO+6vnm4+5qeo2MZOM5xnjPvig+i6NC7yaNIgJjj3Iz/wAKkTt5WPYHBHFV2iWc72riOGffBfdTdEu9iVUZRgDkY4IPbJNcSD6Zq4tdUgFusckEm6NnZZIpBGW3Y4kBVs4xwRjig6Frq4eHV5Sk0Ts8B2ncHQdcnb7jCn+VVfjpX32rOG3NY2+4tncWCkHJPc9qor28aV9xJ7BQMkkKBgDJ5PHrU3FjMkccjoQk27psSMNtwGx+Mig1aUpQKUpQKUpQKUpQKVNRQKUpQKUpQKUpQKtfC7EXsBBwRIpBHcEetVVbuk3308yy9NXKHIDZ25+cEUHZwxrqrQ3kKhbq3li+sjHG9Q64uUA/+Q/f88/Np8cVsLmVep1rmSNV3FVCpgsSRzklsD8GtDSdWltLhZrc7GUnA5K7T3Q+4Ir3DrDCFoZEWSJpOqFJIKSYwSpHuOCPXig6eTSba2gvGWPqo9tazwliRIqSyLlCR6g+vriue8I6fFc3scUwYo+/O07TwjMPT4r2niWXM2+OJ0niSIodwRUjIMQTBBG3aPzWbwAwGpQsSoC9QksQqj9Jxzn5IFBmtdNs7m16qRyxtBPDFKvU3CRJCQGUlfKwIPHatq90SzEt2qI6rp7yB2d2IcGUJGCEUlQOckZzx2zxSNq7RhY1hREjlEroCx3yKMAsxJOBzgA+prPF4olW7muBFEfqt4miYM0LhzlgQTkc8jniguNEttPNwxhAlH0Nw7od+2OZY2zsZgCwI7EjjP4rRvfp10y1f6ZcvPPuwzBiFKcE/g4+K0bXxE0U/USCFU2SR9EBumUkUq4JzuJIPfOeBXldUaaFLXpwAdYtG5LL0+pgMMk428Dk5xQbmt6VBBJM6KTA8MUlsSx3Hq42Z9yNsgI91NaOhaaswmeQgJbR9Rs7sEl1RQdoJAy2SQPT96z+Ibh44obRpUk+l6hJQhkDO2doYfcAOfgsRWnoesSWchZFR1dDHJG4zG8bd1YfsOaC+07StOuLlFjZ2VreV5EUuAkqIzDazqCynAPx71Fp4eguxYmIPELl7hJRu3/4Kq5ZcgclSRjtkCq208RmKfqR28CgI6LGN+wB12sc7tzMR6k+1ebfxJLFHbrEqIbSR5Y3GS2XxuDAnBBCgYx/5oM9nYW9xbTypGUe0aNiu4lXid9hBJ5DAkcjvntW9f6DbJNqcaq2LNd0J3HI/URcN/q4Y1R3GsEpIkUaxLcMrShSTnaSVUZ+1Qxzj8e1b134skkM7fTwBruMJMw35Y5U7wN2FPlHbig3bXQ7VRF1Udkls3uDMrFVWVVc9LOCo5UIRjOSK2bdLd7TTEmid1mmuIwA+3aGmQbsgckZ/FTcCBYog9vZzQLHGOss7RsfLlsxq/3gkj7eaol1/atsghQrZSNJGSW3MSwbz4PuAeMUFbqtqIbiWIEkRSOgJ7kKxGf6Vq1s6ldmeaSUqFMrs5AztBY5OM89zWtQKUpQKUpQKUpQKUpQKUpQKUpQKUpQKUqaDrPC+lWl3bPHLiOd5AlvLkhN+3cI5BnGG7A471Vy2vRt50mtwJopo48tuDruWUsMA4P2Lg4rypQWGOqgfrhwmTv2hCN3bHerfUfE8dzaRNIoN3DPDvb0mijWTYzf7gW2n3yKCmbw/cDeNql4V3yRhh1kT1Yr8ZGQORnkCvWt6L9KkDdWN+vCsuFPI3M2PyMKOffNX7atbx6jPepKrRzJMyx89UvKhXpuvoAzHntgVUeJLiGaG0ZJVJjtkhdPNvVkdySeMY8wxzzQU1pAZJFQFQXYKC3CjJxk/FdbbaBHG2owHpStbxnpyEgbWEwQkknCnGc57VyVnKEkRj2VlY/gEGuzu7u262qMt1EwvEYxY3DJaYSBeRwQBz80FPZaHcxXkMYht5mlTfGGZWt5EKsNwORnGDx3yK07LQZ5YhKDEsbSdLe8iKofGcHJyOK6fTdRtkudMdriMLbQMspyfK26Q47c/eO3zVOJIv7M6PWi6n1vUxk/Z09m7OO2f6UFJf2ckErxSrteNirDvgj5HetttBuBG77VPRAaVAwMqKSAGZfbkZ9s84rb8YXkcmpSyxOsiM6upGcEADg5/FWnifUI5TJNDqL9O4BP0w6gkVmHmjf+HYDznPI9KCo/urdY7RZ6IuFUSIXaIjduQA+bAGa1bTRJpRHjYpnyIVZgrSEHHlz88AnAJ4FdXbajbLeW7m4i2x6cIGPOBL0WTb292HNVdzcw3AsnEyRtaxpDMCcECORmWRMDzZDHgc5HzQU8mjTLEJX2qvWMDZOGWQDJVh3HFZJ9BnjlmjcKptsdViw6a5IC5I75JAGKvtX1aC+guf1UhZr5rkK4bLRmPZ5doOW4zjjvW7cXcNxdaiy3EP09z0xmUSJGzA5XDhcqy7SRxg0FXoOgNHcyRXMUTFrSeRBuR+RCWjcbW49CM1R6npEtusbv02SYEo6OroSpwy5X1Brp7Wbp3bvPc2xR7KaCJo2LR/4JjSPtnI4zkeuaqNSuIzptrGJEMkUk5dATuAcrtPbH8JoOfpSlApSlApSlApSlApSlApSlApSlApSlBs6faGeVIw6KZGCAtnbuJwM7QSOT7Vt32hzW919NNtR9wXJz0yD9rAgHKn3xWLQf83b/APvRf/cV12iXCamEtZ2AubZ82kjfxqGybdz+3lP/AOIcVfWxhleMsrGNipK525BwcZAP9KxwwM+dqk7VLNj0UdyfjtXVXkXTtbm4jA6v9oNEzYBKR7Sy4z23Nnn1xirlHWOOeSEKjXGkxzyoqjaJeui7gOwBHmx25oPncUTOwVQSzEBQOSSewFQykEg9xwa6DwDIw1W29CZQD+/etzTnk2SSsqKGvIo+qFBmZgD+iq9guMMSfYd6Cjs9KMttPMJFH0wjJTB3EO4QYPbuara7nUbdIl1pI1CqrwhQOwH1Q4HxTXelayT2otXkQwjpElAijYGW4VtmfcnnByRQcNWR4WCqxUhXJCn0JGM498ZFfQbLYbmyhMUPTudOJlHTQFj05yGzjIIKg5GK17FBcw6RDKR05XnVhgDO2byrnHGeB+9BwVWNlpZltp5g6gW3TLLg7iHcIMHt3NdLamK6kitZ7Z0K3aK8rlFaNSdrQeVV4J7e1Hkk+l1aN1CiJoFVQoXYBdABRgdsAUHFVFdH4Us1eO6k2M728Suirt34MgDuAwI8q/HrVxpNzFc3Bf6RF/6C4yXCN1HRGxNgKAp7Akd8fmg4Wt/TdYlt1ZFEbRyEFkkRZI9wzhgGHBGTyK7DTLOK8/s1pkjLyLeAgKqCQxcwowUAHnj57VXaLIJ7WVplXqW09sYn2qG/UkKvEcDlcDOPTBoOXurp5TlsccAABVA9gqgAVgrudWgUHWQI1AjeMoNoG0m6QeXjy8ccV4a7toEU4iMb2IAidFMoutvDlWX1bzbu200HNX+lGGC3m6isLpXIABBXY+0g5781XV9A0m6Kx6Om2MrO80cgZFbKNdEMvI4Bz6VxOqRBJ5VUYCyOoHwGIFBq0pSgUpSgUpSgUpSgUpSgUpSgUpSgz2l1JC4eNirryrDuD7j2PzUNcuZOpuO/O7cODuznPHY5rDVx4SuGjvoCpwRIPwR7Eeo+KDSh1GZC5WQ/rf4gOCr858yng88817g1a5jlaRJpFkdSrMD5ipAG0/GAOPge1ddJaJPLBqNiNivPEt1Ev/ZlLjP5ifuPzj4HPz6flGubh32SzvGu0BpGK8u3JAAGVHzn0xQVENw6OHRmV1IYMDhgwOc5963Tr15+p/1M36xDSeYjcw7E/NX392oIIrszuz9OGCWB0A2mOWRQHwT3xxjPHPeqDQtMN3cLEpwWDEdix2qW2qCRljjA+TQTNr12/U3zu3WwJM87wO27PfFeZdbu3gEDXEphXgRljsA9Bj2+O1W+j6RbNNMsvX/StJ5SrIFkSRFbysCeccEds8dq8aL4eiujGqTOXmMvAXIiC52db2349P60FeNZvFKSdaQFFMcb9sJ6ohxwOew9/msQv7kw7BJL0kffgZ6auT347c4/euhMdvJptiLmeSNetdKCqdQjJh5OWGFHxk88CvTafJZ2uqW7uG6TWvIzsOZchgPkEGg53Udaurnb17iWTZ9u5icfI+fnvXu58QXsqlZLqZgyhWBc+ZR2Df6v3qyn8LiNJRJOqTQx7yrNGI2OAWiXz7t/PGV5wfiqvR9Ka5L4OEhTe54BxuCgDcQMlmA5IoNewv5reQSQSPG69mUkNj1HHpWwNbuuq0vXk6kilWcnLFT3XJ/h+O1XMPhWJ7mKNbtds0LycBXkRkUlo5AjkA+XggnOe1YIvDInW1NtKWF1JJEd6hCjxhWZuCcrtbPvwaCofVJykaGVtsJ3RgcbDnOVx2OeeKi61GaX73J8xc8AAue7nAGW+TzVjHo8UsEssErsLUqZVZQGMbNt6icnscZB9+9bd34XSOa9i6zE2MfUB2jDjKDB58p8/wA9qCquNevJAQ9zMwZQjAufMo7Bvf8AeuluvEeyNTDd3PR2qq20kQZQFUAp1HJDL847HtVba+GoyY0knZJJbU3S4QMmwKz7PuHm2oee2eKsVtoZ7DT45ppFDz3EaFUDt5nQAkFgAo9cEn2oOZXWrkdPEzDoEmLGP0899ntWncTtI5ZzlmOWPqSe5NZdRtTBNJExBMUjxkjsSrFSR/KtagUpSgUpSgUpSgUpSgUpSgUpSgUpSgVYaFdxwXCSSq7LGd2FwGPxk9q0KUF14a199PuepHlo28siNjDx+zDtkdwfQ0GrpJam3mV9qzNNE64LKWGHRgSMggA9+CK3Y/DKzaeLi3dmmQM80JwW6QYr1Y8AZAI5Hp/5qZ7WIW0TqJTJK8iEEgp5NmNoC553+/p60Ft/eaNxPHLFJ0pLeG3jCMN6rCwMeSRg5IOfzVFp80SSZkVyuDjYcOrfwsCfY4qZNMuF27oZBvbauVIBb/Tn3+K96zpM1nMYplwy4/4ngZwfXBOM0F4PFatMGmWSRfpJLWR8qLhw4YbyeQSMgDOeB3r3pPia1gFp+hNm0eUkK6hHDk+duOZADj24rmodPmdSyRSMoBJIUkYHc/t6+1eo9NnaPqLE5QAtuA42qcMw9wD3PYUFm2p2r28cMkc+23lldCpXLLJs8r8eU+QcjPc8Vmm8RrLHedVX6l6YiCuNiCNsqOeTwAP2rWvNLT6S0khSQy3LzqwzuyYzGF2AD/ceOa020a7ABNtPgtsB6b8uP4e3fvx8UFprWt2l1+sbeQXToFkO8fTFgoXqhcbtxA7ZxmtTw5qyWzSLNGZIbiMxSoDtfGQysp9GDKCKrry0lhcpLG6OvdWBVh7cGvcGnzyIXSKRkUElgpKgDuc+w9fagudJ1i0tboSRwzdNEkUbmUzMXQrljgAAA8AD0+a96d4lW2htREjGS1nkmy2Om6yKqsmByPKvf5qnt9IupQpjtp3DglSqMQwHcjA5xWG2sZZSRHG7FcA4B4J7A/JweKC0bVYYo7hLZZALvap348kYbfsGPuyQBnjgdqs7zxRbO91IIJg99B05BvXYr5TlPLkjyetcybGbDnpSYiOJDtOEOcAP/p545o9hMrqhikDOAyKVO5lPZlHqODyKDtZ7dFiiglTUV2wqvUj2Pb4dQzFXYA7OeVDY4IqkXWYFhtI9shNnO8jMNu1wzqcL7faP51GjadO9xbwXS3KwTSomMsqYZu6kgqffj2qt1PS5oSWaGVY2dljdlIVsE4wSOeKDxrd2s9zNKgYLNI8gDY3DcxYjj81pUpQKUpQKUpQKUpQKUpQKUpQKUpQKmoqaCKmoqaDpY7y4sY7KeLKsol/BBlJKOPZh6HuKvVvdOF3YTxkJDJLPJIh5EErKi4/4h8MD7fivnoGf3rd1DSbi3CGaPYJV3Jyp3L6MMHt80F7aq1rZ38dz/wB0xLGCc7pVkz1E9wFydw9xWD/+gRH+0ZnypWUh0IYHKlVweD2rm6kCg7O+tpClrdWc0aRxWyRuwkVXikClZVZScktuJ4BzmrPw9bFTas0iyiSznRWZ1CoSkuLdFz9wPJJ96+cmooO1toXWDSuOUu5i3IyoMsJBOOwIVjn4rNdNL09Z8zeaZCvm7gXDE7eeRsPp6VwlTig6PxqpzZk9/oYFJ7ncAwIPyOOKu1eZYbS5sjahIbdY5Xbp9SKQbhKGDHJDBiRgHOTXAUoO7sSwt9JCscLdyMecYXqoQxGeBgMf51i8Qwia2kSAZkh1C5eVF+9kkI6UoA+5QARkds/NcTSg+i3k63RvI42Rp3srVWwyjqTRuhlwScMQB/Q15hyLqyCiOTOm9FlEkYb7ZQwUk4DgMMZ7188qw0fURbs26FJUlQxurEqdpIOVYcqcgc/mg6+0trmG70yKWGRIrefyu5XBzIHbJViqhQO2fetG5Vzp19uyT9bGwyeeA4LD3HK8/iqbXojDtToLCsqJMqh+qWUg7GLZx2J4GO9U9ApSlApSlApSlApSlApU1FApSlApSlApSlBNRSpoFfRJ7OK4utIimQOklggYZI9JCCCCCORXB6deGCVZFSNyhztkUPGeMYZT3HNbv94Lj6iKdWVXtwixADyKi5wgBzkcnv7mg27Wytzp8csiYP1ohd1zuMPT3NxnGe/pV9p+kJDqNmRDbyQSzt0pY2Z4XQY2qwJ8si9yDjv64rmpPEkxUIsduiLMs4RIwFDgAevOMDtmvEHiCaNozEI4xDN11VQdnUwBuIYn0GMdqDS1CQNM5CKvmPAzt7/JJ/rXYX+kWYmu4UttvSshco+9y6uIY3I5OCp3HuK469u+rIXKRruOdqDan4A7/wBatJPFEzSySmOHdPB9O/lbHT2hcAbuDhQM/FBZDSreC7tbaWLetzHAZJMsJA03ZoyDgBdw4wc4Oe/DxDbpBp0UYjjLLdXUZcAhiUZBu78kjjn0qmTX5gIsrGz2w2wyEEyIAcqO+G2k5XcDisb6zK1t0GCModpFZlzKrNjfhvnAoN7RtOi+le5lK4WZIVDK7JkozEsEIPYADn3qwhstPk+teGJ3jht0miDF1Kt1ER17+Zck8nn96o9G12W0EiqsUkcwAkjlQPExByrYPYj0Ir1Hr8qicbYiLlBG424CoCCFjCkBQCB/Kg6CbQbd8TrEFQad9W0QZtpk3lMAklgufMea8aHpVtdJaymJRvvRaTRgtsZWXcrrzlSBkHB9jVOPE9wGiKrEOjCYAApKtCc5SQEncDk1rLrUqGLpbYxbydWNVzt6mR5zuJLHygcnsMe9BYyadD9DcSbAHhu0iVstnYwfIIzg/aKsNV02zgW6BiUrGsRtJd7fq78ZOQcPwS3A4wRVTL4heYNE6wRRTyo8vTiHBBOXGcnOGJx+1XHiC7hPU3ppbo+7Y8O4XJ77GwhAU9s5AHfig3Ht7e4mtIJYQxl01CJNzB0KwSOpUA47rzkHOa+fVep4omWaKURwb4Iegnlbbs2lORu5O1mGfn8VRscntj49P60EUpSgUpSgUpSgUpSgUpSgmopSgUpSgUpU0EVNKigUpSgUpSgUpSgUpSgVNRSgUqaUEUpSgUpSgUpSgUpSgUpSgUpSgUpSgUpSgUqaigUpSgmlKUEUpSgUpU0EUpSgmoqaUEUqaUEVNRU0EUpSgUpSgUpSgUpSgUpSgUpU0EUpSgUpSgUpSgUpSgVNKUEUpSgVNKUEUpSgVNKUClRSgVIpSgUpSgUqKUClKUEio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ttp://37.media.tumblr.com/2431f259a2b62bf9857923bf389132e4/tumblr_mipci7bMRs1rkod7ho1_500.jpg"/>
          <p:cNvPicPr>
            <a:picLocks noChangeAspect="1" noChangeArrowheads="1"/>
          </p:cNvPicPr>
          <p:nvPr/>
        </p:nvPicPr>
        <p:blipFill>
          <a:blip r:embed="rId4" cstate="print"/>
          <a:srcRect l="10360" t="22231" r="17122" b="20215"/>
          <a:stretch>
            <a:fillRect/>
          </a:stretch>
        </p:blipFill>
        <p:spPr bwMode="auto">
          <a:xfrm>
            <a:off x="4427984" y="116632"/>
            <a:ext cx="2016224" cy="1152128"/>
          </a:xfrm>
          <a:prstGeom prst="rect">
            <a:avLst/>
          </a:prstGeom>
          <a:noFill/>
        </p:spPr>
      </p:pic>
      <p:pic>
        <p:nvPicPr>
          <p:cNvPr id="2060" name="Picture 12" descr="https://encrypted-tbn3.gstatic.com/images?q=tbn:ANd9GcSCaMY43XLnB_KFg58rN9RnHwChAsXK2KYcv2oieQs5aRybnhi7"/>
          <p:cNvPicPr>
            <a:picLocks noChangeAspect="1" noChangeArrowheads="1"/>
          </p:cNvPicPr>
          <p:nvPr/>
        </p:nvPicPr>
        <p:blipFill>
          <a:blip r:embed="rId5" cstate="print"/>
          <a:srcRect l="2362" t="19058" r="7864" b="11060"/>
          <a:stretch>
            <a:fillRect/>
          </a:stretch>
        </p:blipFill>
        <p:spPr bwMode="auto">
          <a:xfrm rot="2176371">
            <a:off x="4901216" y="2073460"/>
            <a:ext cx="2736304" cy="792088"/>
          </a:xfrm>
          <a:prstGeom prst="rect">
            <a:avLst/>
          </a:prstGeom>
          <a:noFill/>
        </p:spPr>
      </p:pic>
      <p:pic>
        <p:nvPicPr>
          <p:cNvPr id="2062" name="Picture 14" descr="https://encrypted-tbn3.gstatic.com/images?q=tbn:ANd9GcSm-55dt38TS0ykjJgjMBq3V1xLvaFQ7a5mNapW-cvAbO3D5gmCbg"/>
          <p:cNvPicPr>
            <a:picLocks noChangeAspect="1" noChangeArrowheads="1"/>
          </p:cNvPicPr>
          <p:nvPr/>
        </p:nvPicPr>
        <p:blipFill>
          <a:blip r:embed="rId6" cstate="print"/>
          <a:srcRect l="10529" t="5400" r="49460" b="2801"/>
          <a:stretch>
            <a:fillRect/>
          </a:stretch>
        </p:blipFill>
        <p:spPr bwMode="auto">
          <a:xfrm rot="348863">
            <a:off x="7717361" y="2415032"/>
            <a:ext cx="1368152" cy="1224136"/>
          </a:xfrm>
          <a:prstGeom prst="rect">
            <a:avLst/>
          </a:prstGeom>
          <a:noFill/>
        </p:spPr>
      </p:pic>
      <p:sp>
        <p:nvSpPr>
          <p:cNvPr id="2064" name="AutoShape 16" descr="data:image/jpeg;base64,/9j/4AAQSkZJRgABAQAAAQABAAD/2wCEAAkGBxQSEhUUExQUFRUXFBQXFBQYFBUWFxcUFxYXFxcYGBUYHCggGBolGxcYITEhJSkrLi4uFx8zODMsNygtLisBCgoKDQwNDg0MDiwZFBkrKysrKysrKysrKysrKysrKysrKyssKysrKysrKysrKysrKysrKysrKysrKyssKyssK//AABEIAKgBKwMBIgACEQEDEQH/xAAcAAEAAQUBAQAAAAAAAAAAAAAABQECAwQGBwj/xAA7EAACAgECBAQDBQcDBQEBAAABAgADEQQhBRITMQYiQVFhcYEHFDKRsSNCUqHB0fAzYuEkcoKSwhcW/8QAFQEBAQAAAAAAAAAAAAAAAAAAAAH/xAAUEQEAAAAAAAAAAAAAAAAAAAAA/9oADAMBAAIRAxEAPwDw6XLLZmSAUTIiyizYqWARZdKiXqsCqLNfU63Gy9/U/wBveNdqMeUfX+0j4FSZSIgJsadgdsD+efpgZmOtlGcjPtL9NaQcLgZ9fX84Gzq1I2Ab+e30ImidjtJR2P4ScfHOTI6yvc4yfpA3+G6w5x6+nxkhS2WG3r/neQtOn7EnH1kzp1KsuSDn1z3gX61P0kBrO86bUptOe14/WBpxEQEREBERAREQEREBERAREQEREBESogUiZMH3lrnf/iBcifr/AEmRIrEy1194Fa0mURiXKIFyiLX5VJ9fSXhZocRsyce0DVdsnJlIiAiIgJUGUnZ+EPCHWxZdsuxC+/rv8IGx9nvgmzWWLZYCtWc52y3yz6T2BPs60PJjoge5zufrNzw1UtaqqgAAdtp1NZBgeE/aV9ma0VNqdLkqgzbWTnCju498eo9t55ro7jy/IgifWutqBBBwVYEMPcEbg/SfLXivg50GttoP4Q2UPvW26n8tvoYG6lvOmR6Agj44kBxIfrJThhOD647/ANDI3iY/WBHxEQEREBERAREQEREBERAREQEREDMi/pL1WX117TItcCxa5ZZVvNtVzMdowYGCrt9BM9YmFe30EziBWZEEtUTLWIFx2EhbGySZKa1sL85EwEREBES5FycQJDgmi57FyNs/pPaOAaY8owPSedeGtGux5kz7cw/qZ6Xwy41422x3ztA6vQV8uM/rJ7R2TmaNWGA5d/pN6nXBBlmCgdyTgAfEmBN6uueSfbvwQPp69Uo89bhHO/8Aptn9Gx+c63W/aXoKm5OobrOwSlWsyf4cqMZlOPO+u0d1VmmtoWys9N35fx/ugrnKnONyMQPnrhOpKkHPwPyIlOLVYJ+PaaWkfYjG83tQvUT/AHL+kCHiVaMQKREQEREBERAREQEREBERAQIlVgSNK7TIqS6phiZFZYBVmO9PN9B+gm2jrMWruHMcew9PgIVHqvb5f8zMZjQf59JeYRkRZlWWL2l9YgR/EX3xNOZNQ+WJ+MxwEREBNjRjc/Ka82EH7M/GBI6Lg/3huWogueyllGfqxxM1Z1Ojs5WaxGXvWWOMfLJBHxE1eEcEN7ABguSPQn9J1Xi7wlVp1RqX5k5EUqVbLWgYd8k+XPt2gdZ9nfGG1DBW9D29PpJ/7StEn3QixmVM5IU4JA9P5Ti/sWIGqZW9s7/PE9d8W+Ha9dUa3yexGCQQQcgg4geGeGePcO0j5K3c3o6VK5U/Hmdf5TvfAfjq7W6g0NU3KM/tOUheUbjm/hJBU4lvDPs9RblsNK86FeV2YuMr2JrGAW+e09E4TwpNOgUDJySWwMkscnsIHy5400B02v1NQ25bnI/7W86/yYTQptz67jvO1+3SkLxQkfv0VMfn5l/+ZwK5Ug/4RAz6gbzEQPeV1D5xiYIF5Alp/wA7ykQLw+2JQgS2IF7CWt3gtKQEREBERAREQERECoMZlIgV5j7mCxlIgSVfaXLLF7TMggXIJfnAPylqTDrLPL9IEXERAREQE7PwZo6X8tu5Pbf85xkluE6zlYH29YHuHDPD+nrXmrRQce2/5znvHVgVCTjPYf2mPgviHKjf4TmPHvGeq6oDsO8Df+y67Gt5vTBH5z6CSzyg/AZny14e46NNcpxzDbOPae98H8a0akVUoru9gIAVGOFAzlmxhR8zA6zY4Ix85bc+BOdqvsosKNuucqfh7TbfWkwPEPtnPV4mQP3dPUD+bH/6E5leHc+lDjurMp+k2uKcYW/itlx/A9xT/wAMdNc/QAzd0qmpr6MfiPUQf7kxlR8+30gcWPaWyR4vpgrll/CcH5SOgIiICIiAiIgIiICIiAiIgIiICIiAiIgSAuX3HYSo1S+/6yOiBIHWj6TXu1ROZrxAREQEREBMtBwc/GYplQQJjS6sqDg/rNW4c5yTvKUkYmHlYnYiB2ngHwnTqbh94YBMZCmwIW+Rzme7cFFFCCqs1rgYA5l5iPfvkz514d4T1NvYVHYYJdh+gOZ1/CPBd1jAPqBWoGWKKSfozdznHpA9W4zap2JHN6fLtOe4xqDVTbYx2rqdvqF2H54lLeCppzSyNY5XKs7uWYggD8vXE5X7XONivSihT5r2GR7VrufzbA/OB44U2B/wTqdFqzciODiyvAJ/iK9s/AjInMacZYD32m7orjRZzYJXsw+ECY16DHbY+/6HPqDOd1NPLvjbO07fiHJyeXzVuM5/hJ/r/acjxGpqyVIyPQ+hB/Cw+kCPiIgIiBARL2qIlkBERAREQEREBERAREQEREBERAREQERLq+4zAoV2zKTY0x7qfX9RMDLg4gUleaUiBsaezeZumWO00gZt6XVcpyO8Dq/DNWvwOiDj4nH5T0nw5wbVLh72HyBz3nBcD8cCqlgdmVfKBjf4TpODfaWrJylWZ+XOAuewySfYfEwOz47r69PSz2MAqjJJ+HsPf0nzx4i4w2rve5ts7Kv8KDsP6/MmSHjHxbbr7N8rUueRP6t7n9JzkC5Dgj5yX1ijqbfhbf8AOQ0mK7AyI3fHkb4b5ECU0ZakdJt6nGa29vhn5zQ1oKE1vupy1bexPpn2+EmeH2qazRZuCSa2xkq39v7yN1JJyr+h2P8AX5wOds7mWzLqKyDv+cxQEREDbqu2we8xivm+cwgzY0j74gVXS+8tfTgTcmC6BrGr2lOkY5iDKiwwKcn+YlpEzO3wmLm+AgWxEQEREBERAREQEu5dpRZsVMMdvgIFK9L77D1mGxcEiSBbA39poDc/OBeijH1EtFZbJA+syMMLj15sYk62hVNOu+53Px2/vgQOaiX2jc/OWQEuRCe0IuTibmiTBPzECT4L4eNrDnOB6/KTXizWVaXTjS6cBS/+qwAyV9i3xxLdJr+kmTjbt/mJx/EdUbbGc+p/lA1plWrIB/OYpvaLtA1racfKZdDbykg9m2Ptn0M2rqsp3/zvLNRo+VVHqd4Ehon3KnZhup+EzDTG4E9j5yPTJXvIiu4gqpG/7rZ7D2+U6fASoAkZBBz8XGCPzxvA5ew8y57H1E0Jv6ylq3PMNu/0Mu1nDcILK2Doe+O6H2Yf1gR0REBLkODLYgbrPgd5aDkTAzZEVvApYhEsm0wzNdlxAtiVIlICIiAiIgIiICIiAlyHG8tiBfZaW7ytSnI+efylijebq1e3f2gWXD8PuWzN7U6kkKoPbuP8+M1HwbNiMKO+2IrXYsYGIVZY/HOIGm9Pj3+ExWWknP5SW0+Cc5B2HqO8DBRo9wAMmbq6Rl/dP5TZS7pvXaoBwc8uxyB+Ie24yJ6BxDhlTqllYyjIGU4P4WGR/LEDyfXWMBgyOnQ+J6AjY2HwnPgQLqVyQJn0zEA/PEs0S5cCXIfMR/u+RxmBJYOMHGMjJ9R6YPxldWeY7fz9h2mnrdV5lX+Fssfc5/sBMmntyxz7+v8AnxgVurBUOO4IB+EmkXn07A9+nk4908wx8ciQWksyzocYOe+J1PBUBUr3OA3bv77fnAjNNy6pQp2sUDfuDjvIwdTTueT5FTuCPXI9pk1vPprudDjB2P6j5GTXEuS+pLlwGIOVyAQw7ge49YEJq9CtidWkYxk2V9+X3I+Eh5vaXUNTZzDPffbuPUbzJxfSgHqJ+Bj+R9oEbERASo9JSIGeuz0grmYQZcLIFH7y2Zmr+cxvAtiIgIiICIiAiIgIiIF1ZwRmbbazA8vf39vlNKIGXTrk49PWbrDyya8DeE217WKtq1CvpF2ZcgVu/K7fiH4Rvj1OBkd50Vn2ejolOu/3vNxWvpqKn6NVTPVzF/K4stCcxP4sjlwMwPM6x39p2PhPirJor6w9Ku1+lrpL10syC02G2zLKTgBFBzsOeSWq+ziusv8A9aHCEJ+zpV86lrVpSva7ABYtuxBHTfKjG+jxHwkukvoqr1SXve5pJVV/ZuLUqJwrtzKSxxnlPkIKiB1t+n4Vfe1hFCkHU4pXUNWjrXfVTXaxN6KMItj4VlyCDg43rw8cPyK1Y9NalsUNrrUBNl9n7Ik3pXiujkbC4b1824MFw/gFeptvUXpTRRqejXbZyObGax1rXBatW8iMxwc42AJm/wAH8KOlbP8AeaFqtpW3mNeQUrUm5kL3KMI7ogYkc3Uz5cQNHw/bo3t1HXWp6bdXptPWLbW5k0xuutaznVlY4rqRecHcsuc5wZDQ+HOFrTRzjT2WZrNgXVhWsRtPa5I5tSFOLeRcEUnNbYODvyXi7wzXpUFjao22WWWCtFpHK1dbBTYbOocb5GAG3Rt/WdHxv7NaFz0tQysAUWuwVl7rqyq2lVDgoC7cigK+43IBBgRmg0GhGt1pIosprNddC9a5ENll1VZsRuoHZVBsbHORj1I3k0/DeDoEYKlofVYD/eWUhDrGXk5etzhF06glim/OG598SL4t4PpTWaXTaVnL3NqSzWgFVpW+xKrBg+b9lU7EYBOB2zgXL9m9TGkrrH5NQK+ix0hXL2K9mHXqnkrVEDF8nZxgEAkBuDgvChTco6dttQspN/3nlBsWlSt6obQSGusZQFVxy0DYZJOnw5NKOK2imrTrTRXq1qVria9RbWjV1lrL7CPOzDHKRgY9szAfs6UVNY+qx0TjUqNOzFGNS2BafOOscuiHPJgt7d61+DEOt1VCXBKNKK+pdYEJNrBE5QjOgBawtgFtsYyTjITl/CeChHZSgDOENiao/sHzTWekr28zpzdVwSj5X1GBNhtLwyu7CrWo6mmqK/fbSOS7UMGtzVqTutNbEjm/fQlR2ML/APnvUYFNSvV2JUUN0um2pt06t1OcnLLU9gXl7Dv2Jp//AA/OKGTUDpXCrpWNp+Q8rpqLLC69U8pRKObvgixdxAz+F+H6K57W1rVtWrqqpZayP0+Wxw4PWrLcwFaBvOeb931mr4HGnTSWG3pc5tYlnsAdUTR2vUFRmGQb3X0IPK2eyyUbwoq1WPqNUf2K3C/k04JSyqhHHK72HqqHtrTsmScZGcyO0/hhn1l+kawYpcA39NfxFlrReVrVVWZmxjn7ocZgSV3DeEM3K1dKVc9iC5dVczqi6ynTVvh7SBzJ1rD5SAvJjGMmO1Wn0S8R0iIiV0LizUJ1xYuUaywDn6tgDFEA5effK7DM3E8BMbDyalDdzeZDRis0NqbNOLQ/U3JSp7eQDPKpHfvE2+E6jqtLRp7WY6jTG42PSFBZ1vsqVKQ2VytaLux3OfhAw+MNFohQooFX3gX1Vtctrnqj7sj3WMjOVQdawAcoA8re0muIaPhCrZy0UnpjVYxqby79C3T1V8uLipaxmuYbbquwHeaWo+y8VsRZqvLz0Kpro6rONRyLSyoLfwtZ1l3PagnfmAm5wXwDRVbh9Vab1Gl5RVX0+ldqNQiUsLupk+XLZC7Bg2+MENPUaDRaXjFdCLWa9O+osuZ2bkdlFl1dPnYjCqK6+2S/NnO0nqV0BDadvu9q4cZ50Sy06WrSV1qbTagCmxtTYQGXm6Y3xkHntX4CqtLXU6t2pPLfY9tOHr0tjan9rYS/nbOnAA2LdVTtnEjOBeCPvGl+8NqEqLm37vWwXNnTwDnzhly7BRyq2/fAwSEH4lFA1Vw0w5aRYwrHPzgKNtnyeYZzg5O2NzI0T0S/7Na1bP30msWNUzDS5s6w1A06hKur50Z+fDcw/wBNtpiq+zRud1OoVenWtljdIkKDbfnHmyw6Gme0HG+VXAzmBwhsmMz0S37PdOKS33qznZBbUW0/IORdG2rsFidQlQFaoc4JwTjlOQZ51AREQEREBERAREQEREBERAk9DrrKs9Kx6yyjm5WK8wDBgDjv5gD9Jt3cRv8AMOtbjzg/tGORYy2PknfzOqsfcgSkQGv45qbUJs1F7k9PPNYxz0yxT/1LMfmxPeYG43qLb0ttvtexCDXYbGLIVPMCpJ8pyM/PeIgbvDOJW0lujbbVzDDlLGTnAP73Kd+537jJ95nTiN1ZHTvuU1oyUkWN5Kz5igGcBSe4/wCIiBz2t4hbdy9Wx7OXn5eZixHO7WOcn1LszE+pJkjT4m1fmB1V+GfqkdRsG0MH5jvueYBvmAfSIgZOF8b1HVrtZmuNQcVrYznAbPNyurBkOSSGUgg7iX8Y8W6y57WNzoL1RXrR3CFETkVSCST5Rg5JJyc5yZSIGBPFOs50f71fzIprRuq2VQ4BUb+oC/8AqvsJip4vqarnsrvuSywku62MHfmJJLEHc5yd/XfvKxA3xxjUKUYai4bVjItbOauY1kHv5SWI+ZmqnibVhrP+ouItP7VWdiLAF5MOM7ryeXHtt2iIEr4o8WarUouWCIqupVDbuLHR3Bax2bl5qkwueUcgwBKcG4zccul1yWsSXsS1kazzFzzspyTkkg+mTEQNTiHF71Zit9wIZMHqNkdMsU377F2I/wC4zUPHLzqBc91rWgpi3nbqAqMLhgcjA22iIFBx3VUsTXqLkzWleVsYHpIMImx7KNh7TFp+P6lGLJfapK1qSHIytQC1g/BQAB7REDIfENx070E5DitXcli5pqwa6Rk8q1q3m2Gc43wMTFouO6mlOnVfclfOH5FsYLzggg8oOO4B/wDEewiIGXTeJdZX+DU3p5WXy2MNmdrG7H+Nmb5kmbPCfF+qo6YNj2V1ghKXstCKCCuVKOrIwDHDKQRn22iIGLi/irVam17bLnBfqeVSQqrai1uijP4SiKpzkkKMkneRes1T2u1ljFnY5Zickn3JiIGG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6" name="Picture 18" descr="http://24.media.tumblr.com/3bb5faa7dab4b004140beccb0d3f7a66/tumblr_mj9appX9RA1s55fhko1_500.gif"/>
          <p:cNvPicPr>
            <a:picLocks noChangeAspect="1" noChangeArrowheads="1" noCrop="1"/>
          </p:cNvPicPr>
          <p:nvPr/>
        </p:nvPicPr>
        <p:blipFill>
          <a:blip r:embed="rId7" cstate="print"/>
          <a:srcRect/>
          <a:stretch>
            <a:fillRect/>
          </a:stretch>
        </p:blipFill>
        <p:spPr bwMode="auto">
          <a:xfrm>
            <a:off x="251520" y="980728"/>
            <a:ext cx="4762500" cy="2686051"/>
          </a:xfrm>
          <a:prstGeom prst="rect">
            <a:avLst/>
          </a:prstGeom>
          <a:noFill/>
        </p:spPr>
      </p:pic>
      <p:sp>
        <p:nvSpPr>
          <p:cNvPr id="14" name="TextBox 13"/>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childTnLst>
                                </p:cTn>
                              </p:par>
                              <p:par>
                                <p:cTn id="11" presetID="25" presetClass="entr" presetSubtype="0" fill="hold" nodeType="withEffect">
                                  <p:stCondLst>
                                    <p:cond delay="3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par>
                          <p:cTn id="21" fill="hold">
                            <p:stCondLst>
                              <p:cond delay="4000"/>
                            </p:stCondLst>
                            <p:childTnLst>
                              <p:par>
                                <p:cTn id="22" presetID="2" presetClass="entr" presetSubtype="4" fill="hold" nodeType="afterEffect">
                                  <p:stCondLst>
                                    <p:cond delay="2000"/>
                                  </p:stCondLst>
                                  <p:childTnLst>
                                    <p:set>
                                      <p:cBhvr>
                                        <p:cTn id="23" dur="1" fill="hold">
                                          <p:stCondLst>
                                            <p:cond delay="0"/>
                                          </p:stCondLst>
                                        </p:cTn>
                                        <p:tgtEl>
                                          <p:spTgt spid="2060"/>
                                        </p:tgtEl>
                                        <p:attrNameLst>
                                          <p:attrName>style.visibility</p:attrName>
                                        </p:attrNameLst>
                                      </p:cBhvr>
                                      <p:to>
                                        <p:strVal val="visible"/>
                                      </p:to>
                                    </p:set>
                                    <p:anim calcmode="lin" valueType="num">
                                      <p:cBhvr additive="base">
                                        <p:cTn id="24" dur="500" fill="hold"/>
                                        <p:tgtEl>
                                          <p:spTgt spid="2060"/>
                                        </p:tgtEl>
                                        <p:attrNameLst>
                                          <p:attrName>ppt_x</p:attrName>
                                        </p:attrNameLst>
                                      </p:cBhvr>
                                      <p:tavLst>
                                        <p:tav tm="0">
                                          <p:val>
                                            <p:strVal val="#ppt_x"/>
                                          </p:val>
                                        </p:tav>
                                        <p:tav tm="100000">
                                          <p:val>
                                            <p:strVal val="#ppt_x"/>
                                          </p:val>
                                        </p:tav>
                                      </p:tavLst>
                                    </p:anim>
                                    <p:anim calcmode="lin" valueType="num">
                                      <p:cBhvr additive="base">
                                        <p:cTn id="25" dur="500" fill="hold"/>
                                        <p:tgtEl>
                                          <p:spTgt spid="2060"/>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 presetClass="entr" presetSubtype="4" fill="hold" nodeType="afterEffect">
                                  <p:stCondLst>
                                    <p:cond delay="1000"/>
                                  </p:stCondLst>
                                  <p:childTnLst>
                                    <p:set>
                                      <p:cBhvr>
                                        <p:cTn id="28" dur="1" fill="hold">
                                          <p:stCondLst>
                                            <p:cond delay="0"/>
                                          </p:stCondLst>
                                        </p:cTn>
                                        <p:tgtEl>
                                          <p:spTgt spid="2058"/>
                                        </p:tgtEl>
                                        <p:attrNameLst>
                                          <p:attrName>style.visibility</p:attrName>
                                        </p:attrNameLst>
                                      </p:cBhvr>
                                      <p:to>
                                        <p:strVal val="visible"/>
                                      </p:to>
                                    </p:set>
                                    <p:anim calcmode="lin" valueType="num">
                                      <p:cBhvr additive="base">
                                        <p:cTn id="29" dur="500" fill="hold"/>
                                        <p:tgtEl>
                                          <p:spTgt spid="2058"/>
                                        </p:tgtEl>
                                        <p:attrNameLst>
                                          <p:attrName>ppt_x</p:attrName>
                                        </p:attrNameLst>
                                      </p:cBhvr>
                                      <p:tavLst>
                                        <p:tav tm="0">
                                          <p:val>
                                            <p:strVal val="#ppt_x"/>
                                          </p:val>
                                        </p:tav>
                                        <p:tav tm="100000">
                                          <p:val>
                                            <p:strVal val="#ppt_x"/>
                                          </p:val>
                                        </p:tav>
                                      </p:tavLst>
                                    </p:anim>
                                    <p:anim calcmode="lin" valueType="num">
                                      <p:cBhvr additive="base">
                                        <p:cTn id="30" dur="500" fill="hold"/>
                                        <p:tgtEl>
                                          <p:spTgt spid="2058"/>
                                        </p:tgtEl>
                                        <p:attrNameLst>
                                          <p:attrName>ppt_y</p:attrName>
                                        </p:attrNameLst>
                                      </p:cBhvr>
                                      <p:tavLst>
                                        <p:tav tm="0">
                                          <p:val>
                                            <p:strVal val="1+#ppt_h/2"/>
                                          </p:val>
                                        </p:tav>
                                        <p:tav tm="100000">
                                          <p:val>
                                            <p:strVal val="#ppt_y"/>
                                          </p:val>
                                        </p:tav>
                                      </p:tavLst>
                                    </p:anim>
                                  </p:childTnLst>
                                </p:cTn>
                              </p:par>
                            </p:childTnLst>
                          </p:cTn>
                        </p:par>
                        <p:par>
                          <p:cTn id="31" fill="hold">
                            <p:stCondLst>
                              <p:cond delay="8000"/>
                            </p:stCondLst>
                            <p:childTnLst>
                              <p:par>
                                <p:cTn id="32" presetID="2" presetClass="entr" presetSubtype="4" fill="hold" nodeType="afterEffect">
                                  <p:stCondLst>
                                    <p:cond delay="1000"/>
                                  </p:stCondLst>
                                  <p:childTnLst>
                                    <p:set>
                                      <p:cBhvr>
                                        <p:cTn id="33" dur="1" fill="hold">
                                          <p:stCondLst>
                                            <p:cond delay="0"/>
                                          </p:stCondLst>
                                        </p:cTn>
                                        <p:tgtEl>
                                          <p:spTgt spid="2062"/>
                                        </p:tgtEl>
                                        <p:attrNameLst>
                                          <p:attrName>style.visibility</p:attrName>
                                        </p:attrNameLst>
                                      </p:cBhvr>
                                      <p:to>
                                        <p:strVal val="visible"/>
                                      </p:to>
                                    </p:set>
                                    <p:anim calcmode="lin" valueType="num">
                                      <p:cBhvr additive="base">
                                        <p:cTn id="34" dur="500" fill="hold"/>
                                        <p:tgtEl>
                                          <p:spTgt spid="2062"/>
                                        </p:tgtEl>
                                        <p:attrNameLst>
                                          <p:attrName>ppt_x</p:attrName>
                                        </p:attrNameLst>
                                      </p:cBhvr>
                                      <p:tavLst>
                                        <p:tav tm="0">
                                          <p:val>
                                            <p:strVal val="#ppt_x"/>
                                          </p:val>
                                        </p:tav>
                                        <p:tav tm="100000">
                                          <p:val>
                                            <p:strVal val="#ppt_x"/>
                                          </p:val>
                                        </p:tav>
                                      </p:tavLst>
                                    </p:anim>
                                    <p:anim calcmode="lin" valueType="num">
                                      <p:cBhvr additive="base">
                                        <p:cTn id="35" dur="500" fill="hold"/>
                                        <p:tgtEl>
                                          <p:spTgt spid="2062"/>
                                        </p:tgtEl>
                                        <p:attrNameLst>
                                          <p:attrName>ppt_y</p:attrName>
                                        </p:attrNameLst>
                                      </p:cBhvr>
                                      <p:tavLst>
                                        <p:tav tm="0">
                                          <p:val>
                                            <p:strVal val="1+#ppt_h/2"/>
                                          </p:val>
                                        </p:tav>
                                        <p:tav tm="100000">
                                          <p:val>
                                            <p:strVal val="#ppt_y"/>
                                          </p:val>
                                        </p:tav>
                                      </p:tavLst>
                                    </p:anim>
                                  </p:childTnLst>
                                </p:cTn>
                              </p:par>
                            </p:childTnLst>
                          </p:cTn>
                        </p:par>
                        <p:par>
                          <p:cTn id="36" fill="hold">
                            <p:stCondLst>
                              <p:cond delay="9500"/>
                            </p:stCondLst>
                            <p:childTnLst>
                              <p:par>
                                <p:cTn id="37" presetID="2" presetClass="entr" presetSubtype="4" fill="hold" nodeType="afterEffect">
                                  <p:stCondLst>
                                    <p:cond delay="1000"/>
                                  </p:stCondLst>
                                  <p:childTnLst>
                                    <p:set>
                                      <p:cBhvr>
                                        <p:cTn id="38" dur="1" fill="hold">
                                          <p:stCondLst>
                                            <p:cond delay="0"/>
                                          </p:stCondLst>
                                        </p:cTn>
                                        <p:tgtEl>
                                          <p:spTgt spid="2056"/>
                                        </p:tgtEl>
                                        <p:attrNameLst>
                                          <p:attrName>style.visibility</p:attrName>
                                        </p:attrNameLst>
                                      </p:cBhvr>
                                      <p:to>
                                        <p:strVal val="visible"/>
                                      </p:to>
                                    </p:set>
                                    <p:anim calcmode="lin" valueType="num">
                                      <p:cBhvr additive="base">
                                        <p:cTn id="39" dur="500" fill="hold"/>
                                        <p:tgtEl>
                                          <p:spTgt spid="2056"/>
                                        </p:tgtEl>
                                        <p:attrNameLst>
                                          <p:attrName>ppt_x</p:attrName>
                                        </p:attrNameLst>
                                      </p:cBhvr>
                                      <p:tavLst>
                                        <p:tav tm="0">
                                          <p:val>
                                            <p:strVal val="#ppt_x"/>
                                          </p:val>
                                        </p:tav>
                                        <p:tav tm="100000">
                                          <p:val>
                                            <p:strVal val="#ppt_x"/>
                                          </p:val>
                                        </p:tav>
                                      </p:tavLst>
                                    </p:anim>
                                    <p:anim calcmode="lin" valueType="num">
                                      <p:cBhvr additive="base">
                                        <p:cTn id="40" dur="500" fill="hold"/>
                                        <p:tgtEl>
                                          <p:spTgt spid="2056"/>
                                        </p:tgtEl>
                                        <p:attrNameLst>
                                          <p:attrName>ppt_y</p:attrName>
                                        </p:attrNameLst>
                                      </p:cBhvr>
                                      <p:tavLst>
                                        <p:tav tm="0">
                                          <p:val>
                                            <p:strVal val="1+#ppt_h/2"/>
                                          </p:val>
                                        </p:tav>
                                        <p:tav tm="100000">
                                          <p:val>
                                            <p:strVal val="#ppt_y"/>
                                          </p:val>
                                        </p:tav>
                                      </p:tavLst>
                                    </p:anim>
                                  </p:childTnLst>
                                </p:cTn>
                              </p:par>
                            </p:childTnLst>
                          </p:cTn>
                        </p:par>
                        <p:par>
                          <p:cTn id="41" fill="hold">
                            <p:stCondLst>
                              <p:cond delay="11000"/>
                            </p:stCondLst>
                            <p:childTnLst>
                              <p:par>
                                <p:cTn id="42" presetID="17" presetClass="exit" presetSubtype="10" fill="hold" nodeType="after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strVal val="ppt_h"/>
                                          </p:val>
                                        </p:tav>
                                      </p:tavLst>
                                    </p:anim>
                                    <p:set>
                                      <p:cBhvr>
                                        <p:cTn id="45" dur="1" fill="hold">
                                          <p:stCondLst>
                                            <p:cond delay="499"/>
                                          </p:stCondLst>
                                        </p:cTn>
                                        <p:tgtEl>
                                          <p:spTgt spid="4"/>
                                        </p:tgtEl>
                                        <p:attrNameLst>
                                          <p:attrName>style.visibility</p:attrName>
                                        </p:attrNameLst>
                                      </p:cBhvr>
                                      <p:to>
                                        <p:strVal val="hidden"/>
                                      </p:to>
                                    </p:set>
                                  </p:childTnLst>
                                </p:cTn>
                              </p:par>
                            </p:childTnLst>
                          </p:cTn>
                        </p:par>
                        <p:par>
                          <p:cTn id="46" fill="hold">
                            <p:stCondLst>
                              <p:cond delay="11500"/>
                            </p:stCondLst>
                            <p:childTnLst>
                              <p:par>
                                <p:cTn id="47" presetID="39" presetClass="entr" presetSubtype="0" accel="100000" fill="hold" nodeType="afterEffect">
                                  <p:stCondLst>
                                    <p:cond delay="0"/>
                                  </p:stCondLst>
                                  <p:childTnLst>
                                    <p:set>
                                      <p:cBhvr>
                                        <p:cTn id="48" dur="1" fill="hold">
                                          <p:stCondLst>
                                            <p:cond delay="0"/>
                                          </p:stCondLst>
                                        </p:cTn>
                                        <p:tgtEl>
                                          <p:spTgt spid="2066"/>
                                        </p:tgtEl>
                                        <p:attrNameLst>
                                          <p:attrName>style.visibility</p:attrName>
                                        </p:attrNameLst>
                                      </p:cBhvr>
                                      <p:to>
                                        <p:strVal val="visible"/>
                                      </p:to>
                                    </p:set>
                                    <p:anim calcmode="lin" valueType="num">
                                      <p:cBhvr>
                                        <p:cTn id="49" dur="500" fill="hold"/>
                                        <p:tgtEl>
                                          <p:spTgt spid="2066"/>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066"/>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066"/>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066"/>
                                        </p:tgtEl>
                                        <p:attrNameLst>
                                          <p:attrName>ppt_y</p:attrName>
                                        </p:attrNameLst>
                                      </p:cBhvr>
                                      <p:tavLst>
                                        <p:tav tm="0">
                                          <p:val>
                                            <p:strVal val="#ppt_y"/>
                                          </p:val>
                                        </p:tav>
                                        <p:tav tm="100000">
                                          <p:val>
                                            <p:strVal val="#ppt_y"/>
                                          </p:val>
                                        </p:tav>
                                      </p:tavLst>
                                    </p:anim>
                                  </p:childTnLst>
                                </p:cTn>
                              </p:par>
                            </p:childTnLst>
                          </p:cTn>
                        </p:par>
                        <p:par>
                          <p:cTn id="53" fill="hold">
                            <p:stCondLst>
                              <p:cond delay="12000"/>
                            </p:stCondLst>
                            <p:childTnLst>
                              <p:par>
                                <p:cTn id="54" presetID="25" presetClass="entr" presetSubtype="0" fill="hold" grpId="0" nodeType="afterEffect">
                                  <p:stCondLst>
                                    <p:cond delay="20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561856"/>
            <a:ext cx="8077200" cy="1296144"/>
          </a:xfrm>
        </p:spPr>
        <p:txBody>
          <a:bodyPr/>
          <a:lstStyle/>
          <a:p>
            <a:r>
              <a:rPr lang="en-US" dirty="0" smtClean="0">
                <a:solidFill>
                  <a:srgbClr val="FF0066"/>
                </a:solidFill>
                <a:latin typeface="Comic Sans MS" pitchFamily="66" charset="0"/>
              </a:rPr>
              <a:t>Stress</a:t>
            </a:r>
            <a:endParaRPr lang="en-US" dirty="0">
              <a:solidFill>
                <a:srgbClr val="FF0066"/>
              </a:solidFill>
              <a:latin typeface="Comic Sans MS" pitchFamily="66" charset="0"/>
            </a:endParaRPr>
          </a:p>
        </p:txBody>
      </p:sp>
      <p:pic>
        <p:nvPicPr>
          <p:cNvPr id="1026" name="Picture 2" descr="http://25.media.tumblr.com/tumblr_m9jjvrYH6h1r78jn8o1_500.png"/>
          <p:cNvPicPr>
            <a:picLocks noChangeAspect="1" noChangeArrowheads="1"/>
          </p:cNvPicPr>
          <p:nvPr/>
        </p:nvPicPr>
        <p:blipFill>
          <a:blip r:embed="rId2" cstate="print"/>
          <a:srcRect/>
          <a:stretch>
            <a:fillRect/>
          </a:stretch>
        </p:blipFill>
        <p:spPr bwMode="auto">
          <a:xfrm>
            <a:off x="2267744" y="1340768"/>
            <a:ext cx="4762500" cy="2324101"/>
          </a:xfrm>
          <a:prstGeom prst="rect">
            <a:avLst/>
          </a:prstGeom>
          <a:noFill/>
        </p:spPr>
      </p:pic>
      <p:sp>
        <p:nvSpPr>
          <p:cNvPr id="4" name="TextBox 3"/>
          <p:cNvSpPr txBox="1"/>
          <p:nvPr/>
        </p:nvSpPr>
        <p:spPr>
          <a:xfrm>
            <a:off x="7092280" y="6021288"/>
            <a:ext cx="1872208" cy="523220"/>
          </a:xfrm>
          <a:prstGeom prst="rect">
            <a:avLst/>
          </a:prstGeom>
          <a:noFill/>
        </p:spPr>
        <p:txBody>
          <a:bodyPr wrap="square" rtlCol="0">
            <a:spAutoFit/>
          </a:bodyPr>
          <a:lstStyle/>
          <a:p>
            <a:r>
              <a:rPr lang="en-US" sz="2800" b="1" dirty="0" smtClean="0">
                <a:solidFill>
                  <a:srgbClr val="FF0000"/>
                </a:solidFill>
              </a:rPr>
              <a:t>NEXT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825</TotalTime>
  <Words>823</Words>
  <Application>Microsoft Office PowerPoint</Application>
  <PresentationFormat>On-screen Show (4:3)</PresentationFormat>
  <Paragraphs>162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Mental Illness Awareness Project</vt:lpstr>
      <vt:lpstr>PowerPoint Presentation</vt:lpstr>
      <vt:lpstr>PowerPoint Presentation</vt:lpstr>
      <vt:lpstr>PowerPoint Presentation</vt:lpstr>
      <vt:lpstr>PowerPoint Presentation</vt:lpstr>
      <vt:lpstr>Factors and Contributions</vt:lpstr>
      <vt:lpstr>Social Media</vt:lpstr>
      <vt:lpstr>Social Media</vt:lpstr>
      <vt:lpstr>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Treatment</vt:lpstr>
      <vt:lpstr>Treatment</vt:lpstr>
      <vt:lpstr>Treatment</vt:lpstr>
      <vt:lpstr>Treatment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Bell</dc:creator>
  <cp:lastModifiedBy>Simcoe County District School Board</cp:lastModifiedBy>
  <cp:revision>129</cp:revision>
  <dcterms:created xsi:type="dcterms:W3CDTF">2014-04-26T17:41:26Z</dcterms:created>
  <dcterms:modified xsi:type="dcterms:W3CDTF">2014-11-09T01:05:58Z</dcterms:modified>
</cp:coreProperties>
</file>