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4" r:id="rId3"/>
    <p:sldId id="262" r:id="rId4"/>
    <p:sldId id="259" r:id="rId5"/>
    <p:sldId id="258" r:id="rId6"/>
    <p:sldId id="263" r:id="rId7"/>
    <p:sldId id="257" r:id="rId8"/>
    <p:sldId id="260" r:id="rId9"/>
    <p:sldId id="261" r:id="rId10"/>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EFB5B690-D449-426B-8066-4A5432626C65}" type="datetimeFigureOut">
              <a:rPr lang="en-US" smtClean="0"/>
              <a:t>11/25/2013</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1ADA3D4B-FD7E-4834-8C48-F83B02C3E98A}" type="slidenum">
              <a:rPr lang="en-US" smtClean="0"/>
              <a:t>‹#›</a:t>
            </a:fld>
            <a:endParaRPr lang="en-US"/>
          </a:p>
        </p:txBody>
      </p:sp>
    </p:spTree>
    <p:extLst>
      <p:ext uri="{BB962C8B-B14F-4D97-AF65-F5344CB8AC3E}">
        <p14:creationId xmlns:p14="http://schemas.microsoft.com/office/powerpoint/2010/main" val="90506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B23412A1-B6D6-424C-8BF4-2793BA296B2F}" type="datetimeFigureOut">
              <a:rPr lang="en-US" smtClean="0"/>
              <a:t>11/25/2013</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7A0B6C40-C093-4FD0-BFD7-4CA7F8F32A98}" type="slidenum">
              <a:rPr lang="en-US" smtClean="0"/>
              <a:t>‹#›</a:t>
            </a:fld>
            <a:endParaRPr lang="en-US"/>
          </a:p>
        </p:txBody>
      </p:sp>
    </p:spTree>
    <p:extLst>
      <p:ext uri="{BB962C8B-B14F-4D97-AF65-F5344CB8AC3E}">
        <p14:creationId xmlns:p14="http://schemas.microsoft.com/office/powerpoint/2010/main" val="674356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1</a:t>
            </a:fld>
            <a:endParaRPr lang="en-US"/>
          </a:p>
        </p:txBody>
      </p:sp>
    </p:spTree>
    <p:extLst>
      <p:ext uri="{BB962C8B-B14F-4D97-AF65-F5344CB8AC3E}">
        <p14:creationId xmlns:p14="http://schemas.microsoft.com/office/powerpoint/2010/main" val="1855556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2</a:t>
            </a:fld>
            <a:endParaRPr lang="en-US"/>
          </a:p>
        </p:txBody>
      </p:sp>
    </p:spTree>
    <p:extLst>
      <p:ext uri="{BB962C8B-B14F-4D97-AF65-F5344CB8AC3E}">
        <p14:creationId xmlns:p14="http://schemas.microsoft.com/office/powerpoint/2010/main" val="88844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3</a:t>
            </a:fld>
            <a:endParaRPr lang="en-US"/>
          </a:p>
        </p:txBody>
      </p:sp>
    </p:spTree>
    <p:extLst>
      <p:ext uri="{BB962C8B-B14F-4D97-AF65-F5344CB8AC3E}">
        <p14:creationId xmlns:p14="http://schemas.microsoft.com/office/powerpoint/2010/main" val="3575063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4</a:t>
            </a:fld>
            <a:endParaRPr lang="en-US"/>
          </a:p>
        </p:txBody>
      </p:sp>
    </p:spTree>
    <p:extLst>
      <p:ext uri="{BB962C8B-B14F-4D97-AF65-F5344CB8AC3E}">
        <p14:creationId xmlns:p14="http://schemas.microsoft.com/office/powerpoint/2010/main" val="64534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5</a:t>
            </a:fld>
            <a:endParaRPr lang="en-US"/>
          </a:p>
        </p:txBody>
      </p:sp>
    </p:spTree>
    <p:extLst>
      <p:ext uri="{BB962C8B-B14F-4D97-AF65-F5344CB8AC3E}">
        <p14:creationId xmlns:p14="http://schemas.microsoft.com/office/powerpoint/2010/main" val="3510406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6</a:t>
            </a:fld>
            <a:endParaRPr lang="en-US"/>
          </a:p>
        </p:txBody>
      </p:sp>
    </p:spTree>
    <p:extLst>
      <p:ext uri="{BB962C8B-B14F-4D97-AF65-F5344CB8AC3E}">
        <p14:creationId xmlns:p14="http://schemas.microsoft.com/office/powerpoint/2010/main" val="3590208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7</a:t>
            </a:fld>
            <a:endParaRPr lang="en-US"/>
          </a:p>
        </p:txBody>
      </p:sp>
    </p:spTree>
    <p:extLst>
      <p:ext uri="{BB962C8B-B14F-4D97-AF65-F5344CB8AC3E}">
        <p14:creationId xmlns:p14="http://schemas.microsoft.com/office/powerpoint/2010/main" val="1311986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8</a:t>
            </a:fld>
            <a:endParaRPr lang="en-US"/>
          </a:p>
        </p:txBody>
      </p:sp>
    </p:spTree>
    <p:extLst>
      <p:ext uri="{BB962C8B-B14F-4D97-AF65-F5344CB8AC3E}">
        <p14:creationId xmlns:p14="http://schemas.microsoft.com/office/powerpoint/2010/main" val="563068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0B6C40-C093-4FD0-BFD7-4CA7F8F32A98}" type="slidenum">
              <a:rPr lang="en-US" smtClean="0"/>
              <a:t>9</a:t>
            </a:fld>
            <a:endParaRPr lang="en-US"/>
          </a:p>
        </p:txBody>
      </p:sp>
    </p:spTree>
    <p:extLst>
      <p:ext uri="{BB962C8B-B14F-4D97-AF65-F5344CB8AC3E}">
        <p14:creationId xmlns:p14="http://schemas.microsoft.com/office/powerpoint/2010/main" val="425290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606B492-29C1-4D06-BAB6-CADE2A3D023C}" type="datetimeFigureOut">
              <a:rPr lang="en-US" smtClean="0"/>
              <a:t>11/25/2013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F778F0A-C07E-401E-91E5-F5C7CACE4C0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06B492-29C1-4D06-BAB6-CADE2A3D023C}" type="datetimeFigureOut">
              <a:rPr lang="en-US" smtClean="0"/>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06B492-29C1-4D06-BAB6-CADE2A3D023C}" type="datetimeFigureOut">
              <a:rPr lang="en-US" smtClean="0"/>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06B492-29C1-4D06-BAB6-CADE2A3D023C}" type="datetimeFigureOut">
              <a:rPr lang="en-US" smtClean="0"/>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06B492-29C1-4D06-BAB6-CADE2A3D023C}" type="datetimeFigureOut">
              <a:rPr lang="en-US" smtClean="0"/>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F778F0A-C07E-401E-91E5-F5C7CACE4C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06B492-29C1-4D06-BAB6-CADE2A3D023C}" type="datetimeFigureOut">
              <a:rPr lang="en-US" smtClean="0"/>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06B492-29C1-4D06-BAB6-CADE2A3D023C}" type="datetimeFigureOut">
              <a:rPr lang="en-US" smtClean="0"/>
              <a:t>11/25/2013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06B492-29C1-4D06-BAB6-CADE2A3D023C}" type="datetimeFigureOut">
              <a:rPr lang="en-US" smtClean="0"/>
              <a:t>11/25/2013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6B492-29C1-4D06-BAB6-CADE2A3D023C}" type="datetimeFigureOut">
              <a:rPr lang="en-US" smtClean="0"/>
              <a:t>11/25/2013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06B492-29C1-4D06-BAB6-CADE2A3D023C}" type="datetimeFigureOut">
              <a:rPr lang="en-US" smtClean="0"/>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06B492-29C1-4D06-BAB6-CADE2A3D023C}" type="datetimeFigureOut">
              <a:rPr lang="en-US" smtClean="0"/>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78F0A-C07E-401E-91E5-F5C7CACE4C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606B492-29C1-4D06-BAB6-CADE2A3D023C}" type="datetimeFigureOut">
              <a:rPr lang="en-US" smtClean="0"/>
              <a:t>11/25/2013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F778F0A-C07E-401E-91E5-F5C7CACE4C0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vimeo.com/6375072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1828800"/>
          </a:xfrm>
        </p:spPr>
        <p:txBody>
          <a:bodyPr/>
          <a:lstStyle/>
          <a:p>
            <a:r>
              <a:rPr lang="en-US" dirty="0" smtClean="0"/>
              <a:t>Healthy Relationships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2514600"/>
            <a:ext cx="4662489" cy="3102674"/>
          </a:xfrm>
          <a:prstGeom prst="rect">
            <a:avLst/>
          </a:prstGeom>
        </p:spPr>
      </p:pic>
    </p:spTree>
    <p:extLst>
      <p:ext uri="{BB962C8B-B14F-4D97-AF65-F5344CB8AC3E}">
        <p14:creationId xmlns:p14="http://schemas.microsoft.com/office/powerpoint/2010/main" val="315491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over Heels” Discussion</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What was the animation about?</a:t>
            </a:r>
          </a:p>
          <a:p>
            <a:pPr>
              <a:buFont typeface="Wingdings" pitchFamily="2" charset="2"/>
              <a:buChar char="q"/>
            </a:pPr>
            <a:r>
              <a:rPr lang="en-US" dirty="0" smtClean="0"/>
              <a:t>Do you know couples in a blissful relationship?</a:t>
            </a:r>
          </a:p>
          <a:p>
            <a:pPr>
              <a:buFont typeface="Wingdings" pitchFamily="2" charset="2"/>
              <a:buChar char="q"/>
            </a:pPr>
            <a:r>
              <a:rPr lang="en-US" dirty="0" smtClean="0"/>
              <a:t>What things make you think they are happy?</a:t>
            </a:r>
          </a:p>
          <a:p>
            <a:pPr>
              <a:buFont typeface="Wingdings" pitchFamily="2" charset="2"/>
              <a:buChar char="q"/>
            </a:pPr>
            <a:r>
              <a:rPr lang="en-US" dirty="0" smtClean="0"/>
              <a:t>Do you know couples in a stormy relationship?</a:t>
            </a:r>
          </a:p>
          <a:p>
            <a:pPr>
              <a:buFont typeface="Wingdings" pitchFamily="2" charset="2"/>
              <a:buChar char="q"/>
            </a:pPr>
            <a:r>
              <a:rPr lang="en-US" dirty="0" smtClean="0"/>
              <a:t>What are some signs of this?</a:t>
            </a:r>
          </a:p>
          <a:p>
            <a:pPr>
              <a:buFont typeface="Wingdings" pitchFamily="2" charset="2"/>
              <a:buChar char="q"/>
            </a:pPr>
            <a:r>
              <a:rPr lang="en-US" dirty="0" smtClean="0"/>
              <a:t>Do you think all relationships go through ups and downs?</a:t>
            </a:r>
          </a:p>
          <a:p>
            <a:pPr>
              <a:buFont typeface="Wingdings" pitchFamily="2" charset="2"/>
              <a:buChar char="q"/>
            </a:pPr>
            <a:r>
              <a:rPr lang="en-US" dirty="0" smtClean="0"/>
              <a:t>At what point would you consider a relationship unhealthy?</a:t>
            </a:r>
          </a:p>
          <a:p>
            <a:pPr>
              <a:buFont typeface="Wingdings" pitchFamily="2" charset="2"/>
              <a:buChar char="q"/>
            </a:pPr>
            <a:endParaRPr lang="en-US" dirty="0"/>
          </a:p>
        </p:txBody>
      </p:sp>
    </p:spTree>
    <p:extLst>
      <p:ext uri="{BB962C8B-B14F-4D97-AF65-F5344CB8AC3E}">
        <p14:creationId xmlns:p14="http://schemas.microsoft.com/office/powerpoint/2010/main" val="3420944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 healthy relationship, people should…</a:t>
            </a:r>
            <a:endParaRPr lang="en-US" dirty="0"/>
          </a:p>
        </p:txBody>
      </p:sp>
      <p:sp>
        <p:nvSpPr>
          <p:cNvPr id="3" name="Content Placeholder 2"/>
          <p:cNvSpPr>
            <a:spLocks noGrp="1"/>
          </p:cNvSpPr>
          <p:nvPr>
            <p:ph idx="1"/>
          </p:nvPr>
        </p:nvSpPr>
        <p:spPr/>
        <p:txBody>
          <a:bodyPr/>
          <a:lstStyle/>
          <a:p>
            <a:pPr marL="137160" indent="0">
              <a:buNone/>
            </a:pPr>
            <a:r>
              <a:rPr lang="en-US" dirty="0"/>
              <a:t>• Support each other;</a:t>
            </a:r>
          </a:p>
          <a:p>
            <a:pPr marL="137160" indent="0">
              <a:buNone/>
            </a:pPr>
            <a:r>
              <a:rPr lang="en-US" dirty="0"/>
              <a:t>• Listen to each other’s feelings;</a:t>
            </a:r>
          </a:p>
          <a:p>
            <a:pPr marL="137160" indent="0">
              <a:buNone/>
            </a:pPr>
            <a:r>
              <a:rPr lang="en-US" dirty="0"/>
              <a:t>• When they have a disagreement, talk about it;</a:t>
            </a:r>
          </a:p>
          <a:p>
            <a:pPr marL="137160" indent="0">
              <a:buNone/>
            </a:pPr>
            <a:r>
              <a:rPr lang="en-US" dirty="0"/>
              <a:t>• Spend quality time together;</a:t>
            </a:r>
          </a:p>
          <a:p>
            <a:pPr marL="137160" indent="0">
              <a:buNone/>
            </a:pPr>
            <a:r>
              <a:rPr lang="en-US" dirty="0"/>
              <a:t>• Encourage each other;</a:t>
            </a:r>
          </a:p>
          <a:p>
            <a:pPr marL="137160" indent="0">
              <a:buNone/>
            </a:pPr>
            <a:r>
              <a:rPr lang="en-US" dirty="0"/>
              <a:t>• Take responsibility for their own actions; and</a:t>
            </a:r>
          </a:p>
          <a:p>
            <a:pPr marL="137160" indent="0">
              <a:buNone/>
            </a:pPr>
            <a:r>
              <a:rPr lang="en-US" dirty="0"/>
              <a:t>• Respect women and men equally.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86426">
            <a:off x="6241277" y="1011960"/>
            <a:ext cx="1129964" cy="1129964"/>
          </a:xfrm>
          <a:prstGeom prst="rect">
            <a:avLst/>
          </a:prstGeom>
        </p:spPr>
      </p:pic>
    </p:spTree>
    <p:extLst>
      <p:ext uri="{BB962C8B-B14F-4D97-AF65-F5344CB8AC3E}">
        <p14:creationId xmlns:p14="http://schemas.microsoft.com/office/powerpoint/2010/main" val="28984197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This Relationship Abuse?</a:t>
            </a:r>
            <a:endParaRPr lang="en-US" dirty="0"/>
          </a:p>
        </p:txBody>
      </p:sp>
      <p:sp>
        <p:nvSpPr>
          <p:cNvPr id="3" name="Content Placeholder 2"/>
          <p:cNvSpPr>
            <a:spLocks noGrp="1"/>
          </p:cNvSpPr>
          <p:nvPr>
            <p:ph idx="1"/>
          </p:nvPr>
        </p:nvSpPr>
        <p:spPr>
          <a:xfrm>
            <a:off x="457200" y="1447800"/>
            <a:ext cx="8229600" cy="5105400"/>
          </a:xfrm>
        </p:spPr>
        <p:txBody>
          <a:bodyPr>
            <a:normAutofit fontScale="47500" lnSpcReduction="20000"/>
          </a:bodyPr>
          <a:lstStyle/>
          <a:p>
            <a:pPr marL="137160" indent="0">
              <a:buNone/>
            </a:pPr>
            <a:r>
              <a:rPr lang="en-US" sz="3800" b="1" dirty="0" smtClean="0"/>
              <a:t>Read the following statements and decide if you think the answer is </a:t>
            </a:r>
            <a:r>
              <a:rPr lang="en-US" sz="3800" b="1" dirty="0" smtClean="0">
                <a:solidFill>
                  <a:schemeClr val="accent2">
                    <a:lumMod val="40000"/>
                    <a:lumOff val="60000"/>
                  </a:schemeClr>
                </a:solidFill>
              </a:rPr>
              <a:t>YES, NO</a:t>
            </a:r>
            <a:r>
              <a:rPr lang="en-US" sz="3800" b="1" dirty="0" smtClean="0"/>
              <a:t> or </a:t>
            </a:r>
            <a:r>
              <a:rPr lang="en-US" sz="3800" b="1" dirty="0" smtClean="0">
                <a:solidFill>
                  <a:schemeClr val="accent2">
                    <a:lumMod val="40000"/>
                    <a:lumOff val="60000"/>
                  </a:schemeClr>
                </a:solidFill>
              </a:rPr>
              <a:t>MAYBE</a:t>
            </a:r>
          </a:p>
          <a:p>
            <a:pPr marL="137160" indent="0">
              <a:buNone/>
            </a:pPr>
            <a:r>
              <a:rPr lang="en-US" sz="3800" b="1" dirty="0" smtClean="0"/>
              <a:t>1. A </a:t>
            </a:r>
            <a:r>
              <a:rPr lang="en-US" sz="3800" b="1" dirty="0"/>
              <a:t>young person calls another young person names</a:t>
            </a:r>
          </a:p>
          <a:p>
            <a:pPr marL="137160" indent="0">
              <a:buNone/>
            </a:pPr>
            <a:r>
              <a:rPr lang="en-US" sz="3800" b="1" dirty="0"/>
              <a:t>2. A boy won’t let his girlfriend get a job and takes all her money</a:t>
            </a:r>
          </a:p>
          <a:p>
            <a:pPr marL="137160" indent="0">
              <a:buNone/>
            </a:pPr>
            <a:r>
              <a:rPr lang="en-US" sz="3800" b="1" dirty="0"/>
              <a:t>3. A boy sends his girlfriend a text to say he loves her</a:t>
            </a:r>
          </a:p>
          <a:p>
            <a:pPr marL="137160" indent="0">
              <a:buNone/>
            </a:pPr>
            <a:r>
              <a:rPr lang="en-US" sz="3800" b="1" dirty="0"/>
              <a:t>4. A boy sends his girlfriend hundreds of texts to find out </a:t>
            </a:r>
            <a:r>
              <a:rPr lang="en-US" sz="3800" b="1" dirty="0" smtClean="0"/>
              <a:t>where she </a:t>
            </a:r>
            <a:r>
              <a:rPr lang="en-US" sz="3800" b="1" dirty="0"/>
              <a:t>is and </a:t>
            </a:r>
            <a:endParaRPr lang="en-US" sz="3800" b="1" dirty="0" smtClean="0"/>
          </a:p>
          <a:p>
            <a:pPr marL="137160" indent="0">
              <a:buNone/>
            </a:pPr>
            <a:r>
              <a:rPr lang="en-US" sz="3800" b="1" dirty="0" smtClean="0"/>
              <a:t>    who she is with</a:t>
            </a:r>
          </a:p>
          <a:p>
            <a:pPr marL="137160" indent="0">
              <a:buNone/>
            </a:pPr>
            <a:r>
              <a:rPr lang="en-US" sz="3800" b="1" dirty="0" smtClean="0"/>
              <a:t>5</a:t>
            </a:r>
            <a:r>
              <a:rPr lang="en-US" sz="3800" b="1" dirty="0"/>
              <a:t>. A girl always threatens her girlfriend but never actually hits her</a:t>
            </a:r>
          </a:p>
          <a:p>
            <a:pPr marL="137160" indent="0">
              <a:buNone/>
            </a:pPr>
            <a:r>
              <a:rPr lang="en-US" sz="3800" b="1" dirty="0"/>
              <a:t>6. A young person often pushes, kicks or hits </a:t>
            </a:r>
            <a:r>
              <a:rPr lang="en-US" sz="3800" b="1" dirty="0" smtClean="0"/>
              <a:t>another young </a:t>
            </a:r>
            <a:r>
              <a:rPr lang="en-US" sz="3800" b="1" dirty="0"/>
              <a:t>person</a:t>
            </a:r>
          </a:p>
          <a:p>
            <a:pPr marL="137160" indent="0">
              <a:buNone/>
            </a:pPr>
            <a:r>
              <a:rPr lang="en-US" sz="3800" b="1" dirty="0"/>
              <a:t>7. One partner tells the other that they are putting on weight</a:t>
            </a:r>
          </a:p>
          <a:p>
            <a:pPr marL="137160" indent="0">
              <a:buNone/>
            </a:pPr>
            <a:r>
              <a:rPr lang="en-US" sz="3800" b="1" dirty="0"/>
              <a:t>8. One partner always gets moody and shouts when the </a:t>
            </a:r>
            <a:r>
              <a:rPr lang="en-US" sz="3800" b="1" dirty="0" smtClean="0"/>
              <a:t>other wants </a:t>
            </a:r>
            <a:r>
              <a:rPr lang="en-US" sz="3800" b="1" dirty="0"/>
              <a:t>to </a:t>
            </a:r>
            <a:r>
              <a:rPr lang="en-US" sz="3800" b="1" dirty="0" smtClean="0"/>
              <a:t>see </a:t>
            </a:r>
          </a:p>
          <a:p>
            <a:pPr marL="137160" indent="0">
              <a:buNone/>
            </a:pPr>
            <a:r>
              <a:rPr lang="en-US" sz="3800" b="1" dirty="0"/>
              <a:t> </a:t>
            </a:r>
            <a:r>
              <a:rPr lang="en-US" sz="3800" b="1" dirty="0" smtClean="0"/>
              <a:t>   their own friends</a:t>
            </a:r>
          </a:p>
          <a:p>
            <a:pPr marL="137160" indent="0">
              <a:buNone/>
            </a:pPr>
            <a:r>
              <a:rPr lang="en-US" sz="3800" b="1" dirty="0" smtClean="0"/>
              <a:t>9</a:t>
            </a:r>
            <a:r>
              <a:rPr lang="en-US" sz="3800" b="1" dirty="0"/>
              <a:t>. A boy calls his ex-boyfriend all the time and asks him to </a:t>
            </a:r>
            <a:r>
              <a:rPr lang="en-US" sz="3800" b="1" dirty="0" smtClean="0"/>
              <a:t>get back with</a:t>
            </a:r>
          </a:p>
          <a:p>
            <a:pPr marL="137160" indent="0">
              <a:buNone/>
            </a:pPr>
            <a:r>
              <a:rPr lang="en-US" sz="3800" b="1" dirty="0"/>
              <a:t> </a:t>
            </a:r>
            <a:r>
              <a:rPr lang="en-US" sz="3800" b="1" dirty="0" smtClean="0"/>
              <a:t>   him</a:t>
            </a:r>
          </a:p>
          <a:p>
            <a:pPr marL="137160" indent="0">
              <a:buNone/>
            </a:pPr>
            <a:r>
              <a:rPr lang="en-US" sz="3800" b="1" dirty="0" smtClean="0"/>
              <a:t>10</a:t>
            </a:r>
            <a:r>
              <a:rPr lang="en-US" sz="3800" b="1" dirty="0"/>
              <a:t>. A boy gets jealous when his girlfriend speaks to other boys</a:t>
            </a:r>
          </a:p>
          <a:p>
            <a:pPr marL="137160" indent="0">
              <a:buNone/>
            </a:pPr>
            <a:r>
              <a:rPr lang="en-US" sz="3800" b="1" dirty="0"/>
              <a:t>11. A girl constantly telling her disabled boyfriend that he is </a:t>
            </a:r>
            <a:r>
              <a:rPr lang="en-US" sz="3800" b="1" dirty="0" smtClean="0"/>
              <a:t>stupid and </a:t>
            </a:r>
          </a:p>
          <a:p>
            <a:pPr marL="137160" indent="0">
              <a:buNone/>
            </a:pPr>
            <a:r>
              <a:rPr lang="en-US" sz="3800" b="1" dirty="0"/>
              <a:t> </a:t>
            </a:r>
            <a:r>
              <a:rPr lang="en-US" sz="3800" b="1" dirty="0" smtClean="0"/>
              <a:t>     useless</a:t>
            </a:r>
          </a:p>
          <a:p>
            <a:pPr marL="137160" indent="0">
              <a:buNone/>
            </a:pPr>
            <a:r>
              <a:rPr lang="en-US" sz="3800" b="1" dirty="0" smtClean="0"/>
              <a:t>12</a:t>
            </a:r>
            <a:r>
              <a:rPr lang="en-US" sz="3800" b="1" dirty="0"/>
              <a:t>. A brother and sister argue about what to watch on TV</a:t>
            </a:r>
            <a:endParaRPr lang="en-US" sz="3800" dirty="0"/>
          </a:p>
        </p:txBody>
      </p:sp>
    </p:spTree>
    <p:extLst>
      <p:ext uri="{BB962C8B-B14F-4D97-AF65-F5344CB8AC3E}">
        <p14:creationId xmlns:p14="http://schemas.microsoft.com/office/powerpoint/2010/main" val="1482337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Abuse</a:t>
            </a:r>
            <a:endParaRPr lang="en-US" dirty="0"/>
          </a:p>
        </p:txBody>
      </p:sp>
      <p:sp>
        <p:nvSpPr>
          <p:cNvPr id="3" name="Content Placeholder 2"/>
          <p:cNvSpPr>
            <a:spLocks noGrp="1"/>
          </p:cNvSpPr>
          <p:nvPr>
            <p:ph idx="1"/>
          </p:nvPr>
        </p:nvSpPr>
        <p:spPr/>
        <p:txBody>
          <a:bodyPr>
            <a:normAutofit fontScale="55000" lnSpcReduction="20000"/>
          </a:bodyPr>
          <a:lstStyle/>
          <a:p>
            <a:pPr marL="137160" indent="0">
              <a:buNone/>
            </a:pPr>
            <a:r>
              <a:rPr lang="en-US" sz="3600" b="1" dirty="0">
                <a:solidFill>
                  <a:schemeClr val="accent2">
                    <a:lumMod val="40000"/>
                    <a:lumOff val="60000"/>
                  </a:schemeClr>
                </a:solidFill>
              </a:rPr>
              <a:t>1. FINANCIAL </a:t>
            </a:r>
            <a:r>
              <a:rPr lang="en-US" sz="3600" b="1" dirty="0" smtClean="0">
                <a:solidFill>
                  <a:schemeClr val="accent2">
                    <a:lumMod val="40000"/>
                    <a:lumOff val="60000"/>
                  </a:schemeClr>
                </a:solidFill>
              </a:rPr>
              <a:t>ABUSE</a:t>
            </a:r>
          </a:p>
          <a:p>
            <a:pPr>
              <a:buFont typeface="Wingdings" pitchFamily="2" charset="2"/>
              <a:buChar char="q"/>
            </a:pPr>
            <a:r>
              <a:rPr lang="en-US" dirty="0" smtClean="0"/>
              <a:t>not </a:t>
            </a:r>
            <a:r>
              <a:rPr lang="en-US" dirty="0"/>
              <a:t>allowing them to work and earn money</a:t>
            </a:r>
          </a:p>
          <a:p>
            <a:pPr>
              <a:buFont typeface="Wingdings" pitchFamily="2" charset="2"/>
              <a:buChar char="q"/>
            </a:pPr>
            <a:r>
              <a:rPr lang="en-US" dirty="0" smtClean="0"/>
              <a:t>making </a:t>
            </a:r>
            <a:r>
              <a:rPr lang="en-US" dirty="0"/>
              <a:t>a person give them all their money</a:t>
            </a:r>
          </a:p>
          <a:p>
            <a:pPr>
              <a:buFont typeface="Wingdings" pitchFamily="2" charset="2"/>
              <a:buChar char="q"/>
            </a:pPr>
            <a:r>
              <a:rPr lang="en-US" dirty="0" smtClean="0"/>
              <a:t>making </a:t>
            </a:r>
            <a:r>
              <a:rPr lang="en-US" dirty="0"/>
              <a:t>all the decisions about how </a:t>
            </a:r>
            <a:r>
              <a:rPr lang="en-US" dirty="0" smtClean="0"/>
              <a:t>to spend money</a:t>
            </a:r>
          </a:p>
          <a:p>
            <a:pPr>
              <a:buFont typeface="Wingdings" pitchFamily="2" charset="2"/>
              <a:buChar char="q"/>
            </a:pPr>
            <a:r>
              <a:rPr lang="en-US" dirty="0" smtClean="0"/>
              <a:t>taking </a:t>
            </a:r>
            <a:r>
              <a:rPr lang="en-US" dirty="0"/>
              <a:t>a person’s money, making a person ask for money</a:t>
            </a:r>
          </a:p>
          <a:p>
            <a:pPr marL="137160" indent="0">
              <a:buNone/>
            </a:pPr>
            <a:endParaRPr lang="en-US" b="1" dirty="0"/>
          </a:p>
          <a:p>
            <a:pPr marL="137160" indent="0">
              <a:buNone/>
            </a:pPr>
            <a:r>
              <a:rPr lang="en-US" sz="3600" b="1" dirty="0">
                <a:solidFill>
                  <a:schemeClr val="accent2">
                    <a:lumMod val="40000"/>
                    <a:lumOff val="60000"/>
                  </a:schemeClr>
                </a:solidFill>
              </a:rPr>
              <a:t>2. </a:t>
            </a:r>
            <a:r>
              <a:rPr lang="en-US" sz="3600" b="1" dirty="0" smtClean="0">
                <a:solidFill>
                  <a:schemeClr val="accent2">
                    <a:lumMod val="40000"/>
                    <a:lumOff val="60000"/>
                  </a:schemeClr>
                </a:solidFill>
              </a:rPr>
              <a:t>THREATS</a:t>
            </a:r>
          </a:p>
          <a:p>
            <a:pPr>
              <a:buFont typeface="Wingdings" pitchFamily="2" charset="2"/>
              <a:buChar char="q"/>
            </a:pPr>
            <a:r>
              <a:rPr lang="en-US" dirty="0" smtClean="0"/>
              <a:t>making </a:t>
            </a:r>
            <a:r>
              <a:rPr lang="en-US" dirty="0"/>
              <a:t>the person afraid by using </a:t>
            </a:r>
            <a:r>
              <a:rPr lang="en-US" dirty="0" smtClean="0"/>
              <a:t>looks and </a:t>
            </a:r>
            <a:r>
              <a:rPr lang="en-US" dirty="0"/>
              <a:t>gestures</a:t>
            </a:r>
          </a:p>
          <a:p>
            <a:pPr>
              <a:buFont typeface="Wingdings" pitchFamily="2" charset="2"/>
              <a:buChar char="q"/>
            </a:pPr>
            <a:r>
              <a:rPr lang="en-US" dirty="0" smtClean="0"/>
              <a:t>saying </a:t>
            </a:r>
            <a:r>
              <a:rPr lang="en-US" dirty="0"/>
              <a:t>they will hurt or kill </a:t>
            </a:r>
            <a:r>
              <a:rPr lang="en-US" dirty="0" smtClean="0"/>
              <a:t>them, someone </a:t>
            </a:r>
            <a:r>
              <a:rPr lang="en-US" dirty="0"/>
              <a:t>precious to them or their pet</a:t>
            </a:r>
          </a:p>
          <a:p>
            <a:pPr>
              <a:buFont typeface="Wingdings" pitchFamily="2" charset="2"/>
              <a:buChar char="q"/>
            </a:pPr>
            <a:r>
              <a:rPr lang="en-US" dirty="0" smtClean="0"/>
              <a:t>threatening </a:t>
            </a:r>
            <a:r>
              <a:rPr lang="en-US" dirty="0"/>
              <a:t>to smash things</a:t>
            </a:r>
          </a:p>
          <a:p>
            <a:pPr>
              <a:buFont typeface="Wingdings" pitchFamily="2" charset="2"/>
              <a:buChar char="q"/>
            </a:pPr>
            <a:r>
              <a:rPr lang="en-US" dirty="0" smtClean="0"/>
              <a:t>threatening </a:t>
            </a:r>
            <a:r>
              <a:rPr lang="en-US" dirty="0"/>
              <a:t>to tell other people </a:t>
            </a:r>
            <a:r>
              <a:rPr lang="en-US" dirty="0" smtClean="0"/>
              <a:t>how stupid </a:t>
            </a:r>
            <a:r>
              <a:rPr lang="en-US" dirty="0"/>
              <a:t>they </a:t>
            </a:r>
            <a:r>
              <a:rPr lang="en-US" dirty="0" smtClean="0"/>
              <a:t>are</a:t>
            </a:r>
          </a:p>
          <a:p>
            <a:pPr marL="137160" indent="0">
              <a:buNone/>
            </a:pPr>
            <a:endParaRPr lang="en-US" b="1" dirty="0"/>
          </a:p>
          <a:p>
            <a:pPr marL="137160" indent="0">
              <a:buNone/>
            </a:pPr>
            <a:r>
              <a:rPr lang="en-US" sz="3600" b="1" dirty="0">
                <a:solidFill>
                  <a:schemeClr val="accent2">
                    <a:lumMod val="40000"/>
                    <a:lumOff val="60000"/>
                  </a:schemeClr>
                </a:solidFill>
              </a:rPr>
              <a:t>3. SEXUAL </a:t>
            </a:r>
            <a:r>
              <a:rPr lang="en-US" sz="3600" b="1" dirty="0" smtClean="0">
                <a:solidFill>
                  <a:schemeClr val="accent2">
                    <a:lumMod val="40000"/>
                    <a:lumOff val="60000"/>
                  </a:schemeClr>
                </a:solidFill>
              </a:rPr>
              <a:t>ABUSE</a:t>
            </a:r>
          </a:p>
          <a:p>
            <a:pPr>
              <a:buFont typeface="Wingdings" pitchFamily="2" charset="2"/>
              <a:buChar char="q"/>
            </a:pPr>
            <a:r>
              <a:rPr lang="en-US" dirty="0" smtClean="0"/>
              <a:t>making </a:t>
            </a:r>
            <a:r>
              <a:rPr lang="en-US" dirty="0"/>
              <a:t>someone do sexual things </a:t>
            </a:r>
            <a:r>
              <a:rPr lang="en-US" dirty="0" smtClean="0"/>
              <a:t>that they </a:t>
            </a:r>
            <a:r>
              <a:rPr lang="en-US" dirty="0"/>
              <a:t>don’t want to do or raping them</a:t>
            </a:r>
          </a:p>
          <a:p>
            <a:pPr>
              <a:buFont typeface="Wingdings" pitchFamily="2" charset="2"/>
              <a:buChar char="q"/>
            </a:pPr>
            <a:r>
              <a:rPr lang="en-US" dirty="0" smtClean="0"/>
              <a:t>calling </a:t>
            </a:r>
            <a:r>
              <a:rPr lang="en-US" dirty="0"/>
              <a:t>the person a </a:t>
            </a:r>
            <a:r>
              <a:rPr lang="en-US" dirty="0" smtClean="0"/>
              <a:t>slut </a:t>
            </a:r>
            <a:r>
              <a:rPr lang="en-US" dirty="0"/>
              <a:t>or </a:t>
            </a:r>
            <a:r>
              <a:rPr lang="en-US" dirty="0" smtClean="0"/>
              <a:t>telling them </a:t>
            </a:r>
            <a:r>
              <a:rPr lang="en-US" dirty="0"/>
              <a:t>that they are </a:t>
            </a:r>
            <a:r>
              <a:rPr lang="en-US" dirty="0" smtClean="0"/>
              <a:t>square</a:t>
            </a:r>
            <a:endParaRPr lang="en-US" dirty="0"/>
          </a:p>
          <a:p>
            <a:pPr>
              <a:buFont typeface="Wingdings" pitchFamily="2" charset="2"/>
              <a:buChar char="q"/>
            </a:pPr>
            <a:r>
              <a:rPr lang="en-US" dirty="0" smtClean="0"/>
              <a:t>not </a:t>
            </a:r>
            <a:r>
              <a:rPr lang="en-US" dirty="0"/>
              <a:t>allowing the person to dress in the </a:t>
            </a:r>
            <a:r>
              <a:rPr lang="en-US" dirty="0" smtClean="0"/>
              <a:t>way they </a:t>
            </a:r>
            <a:r>
              <a:rPr lang="en-US" dirty="0"/>
              <a:t>want to or only in a certain </a:t>
            </a:r>
            <a:r>
              <a:rPr lang="en-US" dirty="0" smtClean="0"/>
              <a:t>way</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219200"/>
            <a:ext cx="2686050" cy="1600200"/>
          </a:xfrm>
          <a:prstGeom prst="rect">
            <a:avLst/>
          </a:prstGeom>
        </p:spPr>
      </p:pic>
    </p:spTree>
    <p:extLst>
      <p:ext uri="{BB962C8B-B14F-4D97-AF65-F5344CB8AC3E}">
        <p14:creationId xmlns:p14="http://schemas.microsoft.com/office/powerpoint/2010/main" val="10115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fade">
                                      <p:cBhvr>
                                        <p:cTn id="44" dur="500"/>
                                        <p:tgtEl>
                                          <p:spTgt spid="3">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fade">
                                      <p:cBhvr>
                                        <p:cTn id="47" dur="500"/>
                                        <p:tgtEl>
                                          <p:spTgt spid="3">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5" end="15"/>
                                            </p:txEl>
                                          </p:spTgt>
                                        </p:tgtEl>
                                        <p:attrNameLst>
                                          <p:attrName>style.visibility</p:attrName>
                                        </p:attrNameLst>
                                      </p:cBhvr>
                                      <p:to>
                                        <p:strVal val="visible"/>
                                      </p:to>
                                    </p:set>
                                    <p:animEffect transition="in" filter="fade">
                                      <p:cBhvr>
                                        <p:cTn id="5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Abuse</a:t>
            </a:r>
            <a:endParaRPr lang="en-US" dirty="0"/>
          </a:p>
        </p:txBody>
      </p:sp>
      <p:sp>
        <p:nvSpPr>
          <p:cNvPr id="3" name="Content Placeholder 2"/>
          <p:cNvSpPr>
            <a:spLocks noGrp="1"/>
          </p:cNvSpPr>
          <p:nvPr>
            <p:ph idx="1"/>
          </p:nvPr>
        </p:nvSpPr>
        <p:spPr/>
        <p:txBody>
          <a:bodyPr>
            <a:normAutofit fontScale="47500" lnSpcReduction="20000"/>
          </a:bodyPr>
          <a:lstStyle/>
          <a:p>
            <a:pPr marL="137160" indent="0">
              <a:buNone/>
            </a:pPr>
            <a:r>
              <a:rPr lang="en-US" sz="4200" b="1" dirty="0" smtClean="0">
                <a:solidFill>
                  <a:schemeClr val="accent2">
                    <a:lumMod val="40000"/>
                    <a:lumOff val="60000"/>
                  </a:schemeClr>
                </a:solidFill>
              </a:rPr>
              <a:t>4</a:t>
            </a:r>
            <a:r>
              <a:rPr lang="en-US" sz="4200" b="1" dirty="0">
                <a:solidFill>
                  <a:schemeClr val="accent2">
                    <a:lumMod val="40000"/>
                    <a:lumOff val="60000"/>
                  </a:schemeClr>
                </a:solidFill>
              </a:rPr>
              <a:t>. PHYSICAL </a:t>
            </a:r>
            <a:r>
              <a:rPr lang="en-US" sz="4200" b="1" dirty="0" smtClean="0">
                <a:solidFill>
                  <a:schemeClr val="accent2">
                    <a:lumMod val="40000"/>
                    <a:lumOff val="60000"/>
                  </a:schemeClr>
                </a:solidFill>
              </a:rPr>
              <a:t>ABUSE</a:t>
            </a:r>
          </a:p>
          <a:p>
            <a:pPr>
              <a:buFont typeface="Wingdings" pitchFamily="2" charset="2"/>
              <a:buChar char="q"/>
            </a:pPr>
            <a:r>
              <a:rPr lang="en-US" dirty="0"/>
              <a:t> </a:t>
            </a:r>
            <a:r>
              <a:rPr lang="en-US" dirty="0" smtClean="0"/>
              <a:t>hitting</a:t>
            </a:r>
            <a:r>
              <a:rPr lang="en-US" dirty="0"/>
              <a:t>, pushing, punching, kicking</a:t>
            </a:r>
          </a:p>
          <a:p>
            <a:pPr>
              <a:buFont typeface="Wingdings" pitchFamily="2" charset="2"/>
              <a:buChar char="q"/>
            </a:pPr>
            <a:r>
              <a:rPr lang="en-US" dirty="0"/>
              <a:t> </a:t>
            </a:r>
            <a:r>
              <a:rPr lang="en-US" dirty="0" smtClean="0"/>
              <a:t>biting</a:t>
            </a:r>
            <a:r>
              <a:rPr lang="en-US" dirty="0"/>
              <a:t>, slapping, hair pulling</a:t>
            </a:r>
          </a:p>
          <a:p>
            <a:pPr>
              <a:buFont typeface="Wingdings" pitchFamily="2" charset="2"/>
              <a:buChar char="q"/>
            </a:pPr>
            <a:r>
              <a:rPr lang="en-US" dirty="0" smtClean="0"/>
              <a:t> throwing </a:t>
            </a:r>
            <a:r>
              <a:rPr lang="en-US" dirty="0"/>
              <a:t>or smashing things</a:t>
            </a:r>
          </a:p>
          <a:p>
            <a:pPr>
              <a:buFont typeface="Wingdings" pitchFamily="2" charset="2"/>
              <a:buChar char="q"/>
            </a:pPr>
            <a:r>
              <a:rPr lang="en-US" dirty="0" smtClean="0"/>
              <a:t> </a:t>
            </a:r>
            <a:r>
              <a:rPr lang="en-US" dirty="0"/>
              <a:t>punching the wall, smashing the windows</a:t>
            </a:r>
          </a:p>
          <a:p>
            <a:pPr>
              <a:buFont typeface="Wingdings" pitchFamily="2" charset="2"/>
              <a:buChar char="q"/>
            </a:pPr>
            <a:r>
              <a:rPr lang="en-US" dirty="0" smtClean="0"/>
              <a:t> </a:t>
            </a:r>
            <a:r>
              <a:rPr lang="en-US" dirty="0"/>
              <a:t>burning, strangling, stabbing, </a:t>
            </a:r>
            <a:r>
              <a:rPr lang="en-US" dirty="0" smtClean="0"/>
              <a:t>murder</a:t>
            </a:r>
          </a:p>
          <a:p>
            <a:pPr>
              <a:buFont typeface="Wingdings" pitchFamily="2" charset="2"/>
              <a:buChar char="q"/>
            </a:pPr>
            <a:endParaRPr lang="en-US" b="1" dirty="0"/>
          </a:p>
          <a:p>
            <a:pPr marL="137160" indent="0">
              <a:buNone/>
            </a:pPr>
            <a:endParaRPr lang="en-US" b="1" dirty="0"/>
          </a:p>
          <a:p>
            <a:pPr marL="137160" indent="0">
              <a:buNone/>
            </a:pPr>
            <a:r>
              <a:rPr lang="en-US" sz="4200" b="1" dirty="0">
                <a:solidFill>
                  <a:schemeClr val="accent2">
                    <a:lumMod val="40000"/>
                    <a:lumOff val="60000"/>
                  </a:schemeClr>
                </a:solidFill>
              </a:rPr>
              <a:t>5. EMOTIONAL </a:t>
            </a:r>
            <a:r>
              <a:rPr lang="en-US" sz="4200" b="1" dirty="0" smtClean="0">
                <a:solidFill>
                  <a:schemeClr val="accent2">
                    <a:lumMod val="40000"/>
                    <a:lumOff val="60000"/>
                  </a:schemeClr>
                </a:solidFill>
              </a:rPr>
              <a:t>ABUSE</a:t>
            </a:r>
          </a:p>
          <a:p>
            <a:pPr>
              <a:buFont typeface="Wingdings" pitchFamily="2" charset="2"/>
              <a:buChar char="q"/>
            </a:pPr>
            <a:r>
              <a:rPr lang="en-US" dirty="0"/>
              <a:t>constantly putting someone down, </a:t>
            </a:r>
            <a:r>
              <a:rPr lang="en-US" dirty="0" smtClean="0"/>
              <a:t>making them </a:t>
            </a:r>
            <a:r>
              <a:rPr lang="en-US" dirty="0"/>
              <a:t>feel bad about themselves – </a:t>
            </a:r>
            <a:r>
              <a:rPr lang="en-US" dirty="0" smtClean="0"/>
              <a:t>insulting them </a:t>
            </a:r>
            <a:r>
              <a:rPr lang="en-US" dirty="0"/>
              <a:t>by calling them fat, ugly, stupid</a:t>
            </a:r>
          </a:p>
          <a:p>
            <a:pPr>
              <a:buFont typeface="Wingdings" pitchFamily="2" charset="2"/>
              <a:buChar char="q"/>
            </a:pPr>
            <a:r>
              <a:rPr lang="en-US" dirty="0" smtClean="0"/>
              <a:t>always </a:t>
            </a:r>
            <a:r>
              <a:rPr lang="en-US" dirty="0"/>
              <a:t>lying to them, ignoring </a:t>
            </a:r>
            <a:r>
              <a:rPr lang="en-US" dirty="0" smtClean="0"/>
              <a:t>them, withholding </a:t>
            </a:r>
            <a:r>
              <a:rPr lang="en-US" dirty="0"/>
              <a:t>affection</a:t>
            </a:r>
          </a:p>
          <a:p>
            <a:pPr>
              <a:buFont typeface="Wingdings" pitchFamily="2" charset="2"/>
              <a:buChar char="q"/>
            </a:pPr>
            <a:r>
              <a:rPr lang="en-US" dirty="0" smtClean="0"/>
              <a:t>threatening </a:t>
            </a:r>
            <a:r>
              <a:rPr lang="en-US" dirty="0"/>
              <a:t>to leave or to throw them </a:t>
            </a:r>
            <a:r>
              <a:rPr lang="en-US" dirty="0" smtClean="0"/>
              <a:t>out, threatening </a:t>
            </a:r>
            <a:r>
              <a:rPr lang="en-US" dirty="0"/>
              <a:t>to commit suicide if they leave</a:t>
            </a:r>
          </a:p>
          <a:p>
            <a:pPr>
              <a:buFont typeface="Wingdings" pitchFamily="2" charset="2"/>
              <a:buChar char="q"/>
            </a:pPr>
            <a:r>
              <a:rPr lang="en-US" dirty="0" smtClean="0"/>
              <a:t>checking </a:t>
            </a:r>
            <a:r>
              <a:rPr lang="en-US" dirty="0"/>
              <a:t>up on where they are </a:t>
            </a:r>
            <a:r>
              <a:rPr lang="en-US" dirty="0" smtClean="0"/>
              <a:t>and what </a:t>
            </a:r>
            <a:r>
              <a:rPr lang="en-US" dirty="0"/>
              <a:t>they are doing, timing a person </a:t>
            </a:r>
            <a:r>
              <a:rPr lang="en-US" dirty="0" smtClean="0"/>
              <a:t>when they </a:t>
            </a:r>
            <a:r>
              <a:rPr lang="en-US" dirty="0"/>
              <a:t>are out, making them explain </a:t>
            </a:r>
            <a:r>
              <a:rPr lang="en-US" dirty="0" smtClean="0"/>
              <a:t>every movement</a:t>
            </a:r>
          </a:p>
          <a:p>
            <a:pPr marL="137160" indent="0">
              <a:buNone/>
            </a:pPr>
            <a:endParaRPr lang="en-US" b="1" dirty="0"/>
          </a:p>
          <a:p>
            <a:pPr marL="137160" indent="0">
              <a:buNone/>
            </a:pPr>
            <a:r>
              <a:rPr lang="en-US" sz="4200" b="1" dirty="0">
                <a:solidFill>
                  <a:schemeClr val="accent2">
                    <a:lumMod val="40000"/>
                    <a:lumOff val="60000"/>
                  </a:schemeClr>
                </a:solidFill>
              </a:rPr>
              <a:t>6. </a:t>
            </a:r>
            <a:r>
              <a:rPr lang="en-US" sz="4200" b="1" dirty="0" smtClean="0">
                <a:solidFill>
                  <a:schemeClr val="accent2">
                    <a:lumMod val="40000"/>
                    <a:lumOff val="60000"/>
                  </a:schemeClr>
                </a:solidFill>
              </a:rPr>
              <a:t>ISOLATION</a:t>
            </a:r>
          </a:p>
          <a:p>
            <a:pPr>
              <a:buFont typeface="Wingdings" pitchFamily="2" charset="2"/>
              <a:buChar char="q"/>
            </a:pPr>
            <a:r>
              <a:rPr lang="en-US" dirty="0"/>
              <a:t>stopping someone from seeing </a:t>
            </a:r>
            <a:r>
              <a:rPr lang="en-US" dirty="0" smtClean="0"/>
              <a:t>friends and </a:t>
            </a:r>
            <a:r>
              <a:rPr lang="en-US" dirty="0"/>
              <a:t>family, not allowing the person to</a:t>
            </a:r>
          </a:p>
          <a:p>
            <a:pPr marL="137160" indent="0">
              <a:buNone/>
            </a:pPr>
            <a:r>
              <a:rPr lang="en-US" dirty="0"/>
              <a:t> </a:t>
            </a:r>
            <a:r>
              <a:rPr lang="en-US" dirty="0" smtClean="0"/>
              <a:t>         have </a:t>
            </a:r>
            <a:r>
              <a:rPr lang="en-US" dirty="0"/>
              <a:t>visitors</a:t>
            </a:r>
          </a:p>
          <a:p>
            <a:pPr>
              <a:buFont typeface="Wingdings" pitchFamily="2" charset="2"/>
              <a:buChar char="q"/>
            </a:pPr>
            <a:r>
              <a:rPr lang="en-US" dirty="0" smtClean="0"/>
              <a:t>stopping </a:t>
            </a:r>
            <a:r>
              <a:rPr lang="en-US" dirty="0"/>
              <a:t>them from going to school </a:t>
            </a:r>
            <a:r>
              <a:rPr lang="en-US" dirty="0" smtClean="0"/>
              <a:t>or college</a:t>
            </a:r>
            <a:r>
              <a:rPr lang="en-US" dirty="0"/>
              <a:t>, or having a job</a:t>
            </a:r>
          </a:p>
          <a:p>
            <a:pPr>
              <a:buFont typeface="Wingdings" pitchFamily="2" charset="2"/>
              <a:buChar char="q"/>
            </a:pPr>
            <a:r>
              <a:rPr lang="en-US" dirty="0" smtClean="0"/>
              <a:t>not </a:t>
            </a:r>
            <a:r>
              <a:rPr lang="en-US" dirty="0"/>
              <a:t>allowing the person to talk to </a:t>
            </a:r>
            <a:r>
              <a:rPr lang="en-US" dirty="0" smtClean="0"/>
              <a:t>their friends </a:t>
            </a:r>
            <a:r>
              <a:rPr lang="en-US" dirty="0"/>
              <a:t>or family on the phone</a:t>
            </a:r>
          </a:p>
          <a:p>
            <a:pPr>
              <a:buFont typeface="Wingdings" pitchFamily="2" charset="2"/>
              <a:buChar char="q"/>
            </a:pPr>
            <a:r>
              <a:rPr lang="en-US" dirty="0" smtClean="0"/>
              <a:t>going </a:t>
            </a:r>
            <a:r>
              <a:rPr lang="en-US" dirty="0"/>
              <a:t>everywhere with them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371600"/>
            <a:ext cx="2686050" cy="1600200"/>
          </a:xfrm>
          <a:prstGeom prst="rect">
            <a:avLst/>
          </a:prstGeom>
        </p:spPr>
      </p:pic>
    </p:spTree>
    <p:extLst>
      <p:ext uri="{BB962C8B-B14F-4D97-AF65-F5344CB8AC3E}">
        <p14:creationId xmlns:p14="http://schemas.microsoft.com/office/powerpoint/2010/main" val="6397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fade">
                                      <p:cBhvr>
                                        <p:cTn id="36" dur="500"/>
                                        <p:tgtEl>
                                          <p:spTgt spid="3">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animEffect transition="in" filter="fade">
                                      <p:cBhvr>
                                        <p:cTn id="44" dur="500"/>
                                        <p:tgtEl>
                                          <p:spTgt spid="3">
                                            <p:txEl>
                                              <p:pRg st="14" end="14"/>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fade">
                                      <p:cBhvr>
                                        <p:cTn id="47" dur="500"/>
                                        <p:tgtEl>
                                          <p:spTgt spid="3">
                                            <p:txEl>
                                              <p:pRg st="15" end="15"/>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6" end="16"/>
                                            </p:txEl>
                                          </p:spTgt>
                                        </p:tgtEl>
                                        <p:attrNameLst>
                                          <p:attrName>style.visibility</p:attrName>
                                        </p:attrNameLst>
                                      </p:cBhvr>
                                      <p:to>
                                        <p:strVal val="visible"/>
                                      </p:to>
                                    </p:set>
                                    <p:animEffect transition="in" filter="fade">
                                      <p:cBhvr>
                                        <p:cTn id="50" dur="500"/>
                                        <p:tgtEl>
                                          <p:spTgt spid="3">
                                            <p:txEl>
                                              <p:pRg st="16" end="16"/>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7" end="17"/>
                                            </p:txEl>
                                          </p:spTgt>
                                        </p:tgtEl>
                                        <p:attrNameLst>
                                          <p:attrName>style.visibility</p:attrName>
                                        </p:attrNameLst>
                                      </p:cBhvr>
                                      <p:to>
                                        <p:strVal val="visible"/>
                                      </p:to>
                                    </p:set>
                                    <p:animEffect transition="in" filter="fade">
                                      <p:cBhvr>
                                        <p:cTn id="53" dur="500"/>
                                        <p:tgtEl>
                                          <p:spTgt spid="3">
                                            <p:txEl>
                                              <p:pRg st="17" end="17"/>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8" end="18"/>
                                            </p:txEl>
                                          </p:spTgt>
                                        </p:tgtEl>
                                        <p:attrNameLst>
                                          <p:attrName>style.visibility</p:attrName>
                                        </p:attrNameLst>
                                      </p:cBhvr>
                                      <p:to>
                                        <p:strVal val="visible"/>
                                      </p:to>
                                    </p:set>
                                    <p:animEffect transition="in" filter="fade">
                                      <p:cBhvr>
                                        <p:cTn id="56" dur="500"/>
                                        <p:tgtEl>
                                          <p:spTgt spid="3">
                                            <p:txEl>
                                              <p:pRg st="18" end="18"/>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19" end="19"/>
                                            </p:txEl>
                                          </p:spTgt>
                                        </p:tgtEl>
                                        <p:attrNameLst>
                                          <p:attrName>style.visibility</p:attrName>
                                        </p:attrNameLst>
                                      </p:cBhvr>
                                      <p:to>
                                        <p:strVal val="visible"/>
                                      </p:to>
                                    </p:set>
                                    <p:animEffect transition="in" filter="fade">
                                      <p:cBhvr>
                                        <p:cTn id="59"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Facts </a:t>
            </a:r>
            <a:r>
              <a:rPr lang="en-US" dirty="0" smtClean="0"/>
              <a:t>about Teenage Relationship Abuse</a:t>
            </a:r>
            <a:endParaRPr lang="en-US" dirty="0"/>
          </a:p>
        </p:txBody>
      </p:sp>
      <p:sp>
        <p:nvSpPr>
          <p:cNvPr id="3" name="Subtitle 2"/>
          <p:cNvSpPr>
            <a:spLocks noGrp="1"/>
          </p:cNvSpPr>
          <p:nvPr>
            <p:ph idx="1"/>
          </p:nvPr>
        </p:nvSpPr>
        <p:spPr/>
        <p:txBody>
          <a:bodyPr>
            <a:normAutofit fontScale="70000" lnSpcReduction="20000"/>
          </a:bodyPr>
          <a:lstStyle/>
          <a:p>
            <a:pPr>
              <a:buFont typeface="Wingdings" pitchFamily="2" charset="2"/>
              <a:buChar char="q"/>
            </a:pPr>
            <a:r>
              <a:rPr lang="en-US" dirty="0"/>
              <a:t>Teenage relationship abuse happens </a:t>
            </a:r>
            <a:r>
              <a:rPr lang="en-US" dirty="0" smtClean="0"/>
              <a:t>when one </a:t>
            </a:r>
            <a:r>
              <a:rPr lang="en-US" dirty="0"/>
              <a:t>young person hurts or bullies </a:t>
            </a:r>
            <a:r>
              <a:rPr lang="en-US" dirty="0" smtClean="0"/>
              <a:t>another young </a:t>
            </a:r>
            <a:r>
              <a:rPr lang="en-US" dirty="0"/>
              <a:t>person whom they are going out </a:t>
            </a:r>
            <a:r>
              <a:rPr lang="en-US" dirty="0" smtClean="0"/>
              <a:t>with/in a </a:t>
            </a:r>
            <a:r>
              <a:rPr lang="en-US" dirty="0"/>
              <a:t>relationship with.</a:t>
            </a:r>
          </a:p>
          <a:p>
            <a:pPr>
              <a:buFont typeface="Wingdings" pitchFamily="2" charset="2"/>
              <a:buChar char="q"/>
            </a:pPr>
            <a:r>
              <a:rPr lang="en-US" dirty="0" smtClean="0"/>
              <a:t>Often </a:t>
            </a:r>
            <a:r>
              <a:rPr lang="en-US" dirty="0"/>
              <a:t>(but not always) it is the male </a:t>
            </a:r>
            <a:r>
              <a:rPr lang="en-US" dirty="0" smtClean="0"/>
              <a:t>partner who </a:t>
            </a:r>
            <a:r>
              <a:rPr lang="en-US" dirty="0"/>
              <a:t>is the abuser and the female who </a:t>
            </a:r>
            <a:r>
              <a:rPr lang="en-US" dirty="0" smtClean="0"/>
              <a:t>gets hurt</a:t>
            </a:r>
            <a:r>
              <a:rPr lang="en-US" dirty="0"/>
              <a:t>.</a:t>
            </a:r>
          </a:p>
          <a:p>
            <a:pPr>
              <a:buFont typeface="Wingdings" pitchFamily="2" charset="2"/>
              <a:buChar char="q"/>
            </a:pPr>
            <a:r>
              <a:rPr lang="en-US" dirty="0" smtClean="0"/>
              <a:t>It </a:t>
            </a:r>
            <a:r>
              <a:rPr lang="en-US" dirty="0"/>
              <a:t>can happen between young people of </a:t>
            </a:r>
            <a:r>
              <a:rPr lang="en-US" dirty="0" smtClean="0"/>
              <a:t>any nationality</a:t>
            </a:r>
            <a:r>
              <a:rPr lang="en-US" dirty="0"/>
              <a:t>, race or family background.</a:t>
            </a:r>
          </a:p>
          <a:p>
            <a:pPr>
              <a:buFont typeface="Wingdings" pitchFamily="2" charset="2"/>
              <a:buChar char="q"/>
            </a:pPr>
            <a:r>
              <a:rPr lang="en-US" dirty="0" smtClean="0"/>
              <a:t>It </a:t>
            </a:r>
            <a:r>
              <a:rPr lang="en-US" dirty="0"/>
              <a:t>can happen in same-sex relationships as </a:t>
            </a:r>
            <a:r>
              <a:rPr lang="en-US" dirty="0" smtClean="0"/>
              <a:t>well as </a:t>
            </a:r>
            <a:r>
              <a:rPr lang="en-US" dirty="0"/>
              <a:t>heterosexual </a:t>
            </a:r>
            <a:r>
              <a:rPr lang="en-US" dirty="0" smtClean="0"/>
              <a:t>relationships</a:t>
            </a:r>
          </a:p>
          <a:p>
            <a:pPr>
              <a:buFont typeface="Wingdings" pitchFamily="2" charset="2"/>
              <a:buChar char="q"/>
            </a:pPr>
            <a:r>
              <a:rPr lang="en-US" dirty="0"/>
              <a:t>Teenage relationship abuse can also </a:t>
            </a:r>
            <a:r>
              <a:rPr lang="en-US" dirty="0" smtClean="0"/>
              <a:t>happen after </a:t>
            </a:r>
            <a:r>
              <a:rPr lang="en-US" dirty="0"/>
              <a:t>a relationship has finished</a:t>
            </a:r>
            <a:r>
              <a:rPr lang="en-US" dirty="0" smtClean="0"/>
              <a:t>.</a:t>
            </a:r>
          </a:p>
          <a:p>
            <a:pPr>
              <a:buFont typeface="Wingdings" pitchFamily="2" charset="2"/>
              <a:buChar char="q"/>
            </a:pPr>
            <a:r>
              <a:rPr lang="en-US" dirty="0" smtClean="0"/>
              <a:t>Abuse </a:t>
            </a:r>
            <a:r>
              <a:rPr lang="en-US" dirty="0"/>
              <a:t>within relationships is often a </a:t>
            </a:r>
            <a:r>
              <a:rPr lang="en-US" dirty="0" smtClean="0"/>
              <a:t>repeated pattern </a:t>
            </a:r>
            <a:r>
              <a:rPr lang="en-US" dirty="0"/>
              <a:t>of </a:t>
            </a:r>
            <a:r>
              <a:rPr lang="en-US" dirty="0" err="1"/>
              <a:t>behaviour</a:t>
            </a:r>
            <a:r>
              <a:rPr lang="en-US" dirty="0"/>
              <a:t>.</a:t>
            </a:r>
          </a:p>
          <a:p>
            <a:pPr>
              <a:buFont typeface="Wingdings" pitchFamily="2" charset="2"/>
              <a:buChar char="q"/>
            </a:pPr>
            <a:r>
              <a:rPr lang="en-US" dirty="0" smtClean="0"/>
              <a:t>It </a:t>
            </a:r>
            <a:r>
              <a:rPr lang="en-US" dirty="0"/>
              <a:t>often includes several different types </a:t>
            </a:r>
            <a:r>
              <a:rPr lang="en-US" dirty="0" smtClean="0"/>
              <a:t>of abusive </a:t>
            </a:r>
            <a:r>
              <a:rPr lang="en-US" dirty="0" err="1"/>
              <a:t>behaviour</a:t>
            </a:r>
            <a:r>
              <a:rPr lang="en-US" dirty="0"/>
              <a:t>, including </a:t>
            </a:r>
            <a:r>
              <a:rPr lang="en-US" dirty="0" smtClean="0"/>
              <a:t>physical, emotional</a:t>
            </a:r>
            <a:r>
              <a:rPr lang="en-US" dirty="0"/>
              <a:t>, sexual and financial abuse.</a:t>
            </a:r>
          </a:p>
          <a:p>
            <a:pPr>
              <a:buFont typeface="Wingdings" pitchFamily="2" charset="2"/>
              <a:buChar char="q"/>
            </a:pPr>
            <a:r>
              <a:rPr lang="en-US" dirty="0" smtClean="0"/>
              <a:t>People </a:t>
            </a:r>
            <a:r>
              <a:rPr lang="en-US" dirty="0"/>
              <a:t>use abusive </a:t>
            </a:r>
            <a:r>
              <a:rPr lang="en-US" dirty="0" err="1"/>
              <a:t>behaviour</a:t>
            </a:r>
            <a:r>
              <a:rPr lang="en-US" dirty="0"/>
              <a:t> to control </a:t>
            </a:r>
            <a:r>
              <a:rPr lang="en-US" dirty="0" smtClean="0"/>
              <a:t>other people </a:t>
            </a:r>
            <a:r>
              <a:rPr lang="en-US" dirty="0"/>
              <a:t>they are having a relationship with.</a:t>
            </a:r>
          </a:p>
        </p:txBody>
      </p:sp>
    </p:spTree>
    <p:extLst>
      <p:ext uri="{BB962C8B-B14F-4D97-AF65-F5344CB8AC3E}">
        <p14:creationId xmlns:p14="http://schemas.microsoft.com/office/powerpoint/2010/main" val="150947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Spiralling</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a:hlinkClick r:id="rId3"/>
              </a:rPr>
              <a:t>http://</a:t>
            </a:r>
            <a:r>
              <a:rPr lang="en-US" dirty="0" smtClean="0">
                <a:hlinkClick r:id="rId3"/>
              </a:rPr>
              <a:t>vimeo.com/63750726</a:t>
            </a:r>
            <a:endParaRPr lang="en-US" dirty="0" smtClean="0"/>
          </a:p>
          <a:p>
            <a:pPr marL="137160" indent="0">
              <a:buNone/>
            </a:pPr>
            <a:r>
              <a:rPr lang="en-US" b="1" dirty="0">
                <a:solidFill>
                  <a:schemeClr val="accent2">
                    <a:lumMod val="40000"/>
                    <a:lumOff val="60000"/>
                  </a:schemeClr>
                </a:solidFill>
              </a:rPr>
              <a:t>Lucy: </a:t>
            </a:r>
            <a:r>
              <a:rPr lang="en-US" b="1" dirty="0" smtClean="0"/>
              <a:t>A high school student who</a:t>
            </a:r>
            <a:r>
              <a:rPr lang="en-US" b="1" dirty="0" smtClean="0"/>
              <a:t> </a:t>
            </a:r>
            <a:r>
              <a:rPr lang="en-US" b="1" dirty="0" smtClean="0"/>
              <a:t>loves swimming  and </a:t>
            </a:r>
            <a:r>
              <a:rPr lang="en-US" b="1" dirty="0"/>
              <a:t>drawing</a:t>
            </a:r>
          </a:p>
          <a:p>
            <a:pPr marL="137160" indent="0">
              <a:buNone/>
            </a:pPr>
            <a:r>
              <a:rPr lang="en-US" b="1" dirty="0">
                <a:solidFill>
                  <a:schemeClr val="accent2">
                    <a:lumMod val="40000"/>
                    <a:lumOff val="60000"/>
                  </a:schemeClr>
                </a:solidFill>
              </a:rPr>
              <a:t>Nathan: </a:t>
            </a:r>
            <a:r>
              <a:rPr lang="en-US" b="1" dirty="0"/>
              <a:t>Lucy’s boyfriend, a bit older, works in a garden </a:t>
            </a:r>
            <a:r>
              <a:rPr lang="en-US" b="1" dirty="0" err="1"/>
              <a:t>centre</a:t>
            </a:r>
            <a:endParaRPr lang="en-US" b="1" dirty="0"/>
          </a:p>
          <a:p>
            <a:pPr marL="137160" indent="0">
              <a:buNone/>
            </a:pPr>
            <a:r>
              <a:rPr lang="en-US" b="1" dirty="0">
                <a:solidFill>
                  <a:schemeClr val="accent2">
                    <a:lumMod val="40000"/>
                    <a:lumOff val="60000"/>
                  </a:schemeClr>
                </a:solidFill>
              </a:rPr>
              <a:t>Sarah: </a:t>
            </a:r>
            <a:r>
              <a:rPr lang="en-US" b="1" dirty="0"/>
              <a:t>Lucy’s close friend at the same school</a:t>
            </a:r>
          </a:p>
          <a:p>
            <a:pPr marL="137160" indent="0">
              <a:buNone/>
            </a:pPr>
            <a:r>
              <a:rPr lang="en-US" b="1" dirty="0">
                <a:solidFill>
                  <a:schemeClr val="accent2">
                    <a:lumMod val="40000"/>
                    <a:lumOff val="60000"/>
                  </a:schemeClr>
                </a:solidFill>
              </a:rPr>
              <a:t>Matt: </a:t>
            </a:r>
            <a:r>
              <a:rPr lang="en-US" b="1" dirty="0"/>
              <a:t>Another close friend of Lucy and Sarah</a:t>
            </a:r>
          </a:p>
          <a:p>
            <a:pPr marL="137160" indent="0">
              <a:buNone/>
            </a:pPr>
            <a:r>
              <a:rPr lang="en-US" b="1" dirty="0">
                <a:solidFill>
                  <a:schemeClr val="accent2">
                    <a:lumMod val="40000"/>
                    <a:lumOff val="60000"/>
                  </a:schemeClr>
                </a:solidFill>
              </a:rPr>
              <a:t>Sam: </a:t>
            </a:r>
            <a:r>
              <a:rPr lang="en-US" b="1" dirty="0"/>
              <a:t>Nathan’s work colleague and friend</a:t>
            </a:r>
          </a:p>
          <a:p>
            <a:pPr marL="137160" indent="0">
              <a:buNone/>
            </a:pPr>
            <a:r>
              <a:rPr lang="en-US" b="1" dirty="0">
                <a:solidFill>
                  <a:schemeClr val="accent2">
                    <a:lumMod val="40000"/>
                    <a:lumOff val="60000"/>
                  </a:schemeClr>
                </a:solidFill>
              </a:rPr>
              <a:t>Hannah: </a:t>
            </a:r>
            <a:r>
              <a:rPr lang="en-US" b="1" dirty="0"/>
              <a:t>C lose friend of </a:t>
            </a:r>
            <a:r>
              <a:rPr lang="en-US" b="1" dirty="0" smtClean="0"/>
              <a:t>Nathan Andy</a:t>
            </a:r>
            <a:r>
              <a:rPr lang="en-US" b="1" dirty="0"/>
              <a:t>: Hannah’s </a:t>
            </a:r>
            <a:r>
              <a:rPr lang="en-US" b="1" dirty="0" smtClean="0"/>
              <a:t>boyfriend</a:t>
            </a:r>
            <a:endParaRPr lang="en-US" b="1" dirty="0"/>
          </a:p>
        </p:txBody>
      </p:sp>
    </p:spTree>
    <p:extLst>
      <p:ext uri="{BB962C8B-B14F-4D97-AF65-F5344CB8AC3E}">
        <p14:creationId xmlns:p14="http://schemas.microsoft.com/office/powerpoint/2010/main" val="3828600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Questions</a:t>
            </a:r>
            <a:endParaRPr lang="en-US" dirty="0"/>
          </a:p>
        </p:txBody>
      </p:sp>
      <p:sp>
        <p:nvSpPr>
          <p:cNvPr id="3" name="Content Placeholder 2"/>
          <p:cNvSpPr>
            <a:spLocks noGrp="1"/>
          </p:cNvSpPr>
          <p:nvPr>
            <p:ph idx="1"/>
          </p:nvPr>
        </p:nvSpPr>
        <p:spPr/>
        <p:txBody>
          <a:bodyPr>
            <a:normAutofit fontScale="70000" lnSpcReduction="20000"/>
          </a:bodyPr>
          <a:lstStyle/>
          <a:p>
            <a:pPr marL="651510" indent="-514350">
              <a:buAutoNum type="arabicPeriod"/>
            </a:pPr>
            <a:r>
              <a:rPr lang="en-US" dirty="0" smtClean="0"/>
              <a:t>Why is Lucy with Nathan?</a:t>
            </a:r>
          </a:p>
          <a:p>
            <a:pPr marL="651510" indent="-514350">
              <a:buAutoNum type="arabicPeriod"/>
            </a:pPr>
            <a:r>
              <a:rPr lang="en-US" dirty="0" smtClean="0"/>
              <a:t>Does Nathan do or say anything to control, frighten, hurt or manipulate Lucy early in the film?</a:t>
            </a:r>
          </a:p>
          <a:p>
            <a:pPr marL="651510" indent="-514350">
              <a:buAutoNum type="arabicPeriod"/>
            </a:pPr>
            <a:r>
              <a:rPr lang="en-US" dirty="0" smtClean="0"/>
              <a:t>What is the difference between controlling and manipulation and having a healthy argument?</a:t>
            </a:r>
          </a:p>
          <a:p>
            <a:pPr marL="651510" indent="-514350">
              <a:buAutoNum type="arabicPeriod"/>
            </a:pPr>
            <a:r>
              <a:rPr lang="en-US" dirty="0" smtClean="0"/>
              <a:t>What warning signs were there to indicate Lucy was being abused</a:t>
            </a:r>
            <a:r>
              <a:rPr lang="en-US" dirty="0" smtClean="0"/>
              <a:t>?</a:t>
            </a:r>
          </a:p>
          <a:p>
            <a:pPr marL="651510" indent="-514350">
              <a:buFont typeface="Wingdings 2"/>
              <a:buAutoNum type="arabicPeriod"/>
            </a:pPr>
            <a:r>
              <a:rPr lang="en-US" dirty="0"/>
              <a:t>What stops people from asking for help? Why might someone who is being abused find it difficult to leave an abusive partner or take action to protect themselves?  Think about practical and emotional consequences of leaving or taking action</a:t>
            </a:r>
            <a:r>
              <a:rPr lang="en-US" dirty="0" smtClean="0"/>
              <a:t>.</a:t>
            </a:r>
            <a:endParaRPr lang="en-US" dirty="0" smtClean="0"/>
          </a:p>
          <a:p>
            <a:pPr marL="651510" indent="-514350">
              <a:buAutoNum type="arabicPeriod"/>
            </a:pPr>
            <a:r>
              <a:rPr lang="en-US" dirty="0" smtClean="0"/>
              <a:t>What can someone do (family members or friends) to help someone who is being abused?</a:t>
            </a:r>
          </a:p>
          <a:p>
            <a:pPr marL="651510" indent="-514350">
              <a:buAutoNum type="arabicPeriod"/>
            </a:pPr>
            <a:r>
              <a:rPr lang="en-US" dirty="0" smtClean="0"/>
              <a:t>Where can someone who is being abused turn for help?</a:t>
            </a:r>
          </a:p>
          <a:p>
            <a:pPr marL="651510" indent="-514350">
              <a:buAutoNum type="arabicPeriod"/>
            </a:pPr>
            <a:r>
              <a:rPr lang="en-US" smtClean="0"/>
              <a:t>Were </a:t>
            </a:r>
            <a:r>
              <a:rPr lang="en-US" dirty="0" smtClean="0"/>
              <a:t>you surprised by any of the statistics at the end of the film?</a:t>
            </a:r>
            <a:endParaRPr lang="en-US" dirty="0"/>
          </a:p>
        </p:txBody>
      </p:sp>
    </p:spTree>
    <p:extLst>
      <p:ext uri="{BB962C8B-B14F-4D97-AF65-F5344CB8AC3E}">
        <p14:creationId xmlns:p14="http://schemas.microsoft.com/office/powerpoint/2010/main" val="162868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TotalTime>
  <Words>984</Words>
  <Application>Microsoft Office PowerPoint</Application>
  <PresentationFormat>On-screen Show (4:3)</PresentationFormat>
  <Paragraphs>108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Healthy Relationships</vt:lpstr>
      <vt:lpstr>“Head over Heels” Discussion</vt:lpstr>
      <vt:lpstr>In a healthy relationship, people should…</vt:lpstr>
      <vt:lpstr>Is This Relationship Abuse?</vt:lpstr>
      <vt:lpstr>Types of Abuse</vt:lpstr>
      <vt:lpstr>Types of Abuse</vt:lpstr>
      <vt:lpstr>Facts about Teenage Relationship Abuse</vt:lpstr>
      <vt:lpstr>“Spiralling”</vt:lpstr>
      <vt:lpstr>Follow Up Questions</vt:lpstr>
    </vt:vector>
  </TitlesOfParts>
  <Company>Simcoe County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Relationships</dc:title>
  <dc:creator>Simcoe County District School Board</dc:creator>
  <cp:lastModifiedBy>Simcoe County District School Board</cp:lastModifiedBy>
  <cp:revision>11</cp:revision>
  <cp:lastPrinted>2013-11-22T23:51:25Z</cp:lastPrinted>
  <dcterms:created xsi:type="dcterms:W3CDTF">2013-11-22T23:02:20Z</dcterms:created>
  <dcterms:modified xsi:type="dcterms:W3CDTF">2013-11-25T13:08:59Z</dcterms:modified>
</cp:coreProperties>
</file>