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57" r:id="rId4"/>
    <p:sldId id="260" r:id="rId5"/>
    <p:sldId id="258" r:id="rId6"/>
    <p:sldId id="259" r:id="rId7"/>
    <p:sldId id="261"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92" d="100"/>
          <a:sy n="92" d="100"/>
        </p:scale>
        <p:origin x="25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9/16/2016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9/16/2016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9/16/2016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Z9Ctt7FGFBo" TargetMode="External"/><Relationship Id="rId2" Type="http://schemas.openxmlformats.org/officeDocument/2006/relationships/hyperlink" Target="https://youtu.be/Z9Ctt7FGFBo" TargetMode="Externa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hyperlink" Target="https://www.youtube.com/watch?v=hOtrBjidIGk"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gracelinks.org/525/cloning" TargetMode="External"/><Relationship Id="rId13" Type="http://schemas.openxmlformats.org/officeDocument/2006/relationships/hyperlink" Target="http://gracelinks.org/530/poverty-hunger" TargetMode="External"/><Relationship Id="rId3" Type="http://schemas.openxmlformats.org/officeDocument/2006/relationships/hyperlink" Target="http://gracelinks.org/520/air-pollution" TargetMode="External"/><Relationship Id="rId7" Type="http://schemas.openxmlformats.org/officeDocument/2006/relationships/hyperlink" Target="http://gracelinks.org/524/climate-change" TargetMode="External"/><Relationship Id="rId12" Type="http://schemas.openxmlformats.org/officeDocument/2006/relationships/hyperlink" Target="http://gracelinks.org/529/pesticides" TargetMode="External"/><Relationship Id="rId17" Type="http://schemas.openxmlformats.org/officeDocument/2006/relationships/image" Target="../media/image7.jpg"/><Relationship Id="rId2" Type="http://schemas.openxmlformats.org/officeDocument/2006/relationships/hyperlink" Target="http://gracelinks.org/519/additives" TargetMode="External"/><Relationship Id="rId16" Type="http://schemas.openxmlformats.org/officeDocument/2006/relationships/hyperlink" Target="http://gracelinks.org/533/waste" TargetMode="External"/><Relationship Id="rId1" Type="http://schemas.openxmlformats.org/officeDocument/2006/relationships/slideLayout" Target="../slideLayouts/slideLayout2.xml"/><Relationship Id="rId6" Type="http://schemas.openxmlformats.org/officeDocument/2006/relationships/hyperlink" Target="http://gracelinks.org/523/bottled-water" TargetMode="External"/><Relationship Id="rId11" Type="http://schemas.openxmlformats.org/officeDocument/2006/relationships/hyperlink" Target="http://gracelinks.org/528/organic" TargetMode="External"/><Relationship Id="rId5" Type="http://schemas.openxmlformats.org/officeDocument/2006/relationships/hyperlink" Target="http://gracelinks.org/522/antibiotics" TargetMode="External"/><Relationship Id="rId15" Type="http://schemas.openxmlformats.org/officeDocument/2006/relationships/hyperlink" Target="http://gracelinks.org/532/slaughterhouses-and-processing" TargetMode="External"/><Relationship Id="rId10" Type="http://schemas.openxmlformats.org/officeDocument/2006/relationships/hyperlink" Target="http://gracelinks.org/527/food-safety" TargetMode="External"/><Relationship Id="rId4" Type="http://schemas.openxmlformats.org/officeDocument/2006/relationships/hyperlink" Target="http://gracelinks.org/521/animal-welfare" TargetMode="External"/><Relationship Id="rId9" Type="http://schemas.openxmlformats.org/officeDocument/2006/relationships/hyperlink" Target="http://gracelinks.org/526/dairy" TargetMode="External"/><Relationship Id="rId14" Type="http://schemas.openxmlformats.org/officeDocument/2006/relationships/hyperlink" Target="http://gracelinks.org/531/rbgh-rbst"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Healthy Eating</a:t>
            </a: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9306" y="3636815"/>
            <a:ext cx="3061851" cy="1608668"/>
          </a:xfrm>
          <a:prstGeom prst="rect">
            <a:avLst/>
          </a:prstGeom>
        </p:spPr>
      </p:pic>
    </p:spTree>
    <p:extLst>
      <p:ext uri="{BB962C8B-B14F-4D97-AF65-F5344CB8AC3E}">
        <p14:creationId xmlns:p14="http://schemas.microsoft.com/office/powerpoint/2010/main" val="2933689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Wonderful World of Food</a:t>
            </a:r>
            <a:endParaRPr lang="en-CA" dirty="0"/>
          </a:p>
        </p:txBody>
      </p:sp>
      <p:sp>
        <p:nvSpPr>
          <p:cNvPr id="3" name="Content Placeholder 2"/>
          <p:cNvSpPr>
            <a:spLocks noGrp="1"/>
          </p:cNvSpPr>
          <p:nvPr>
            <p:ph idx="1"/>
          </p:nvPr>
        </p:nvSpPr>
        <p:spPr/>
        <p:txBody>
          <a:bodyPr>
            <a:normAutofit lnSpcReduction="10000"/>
          </a:bodyPr>
          <a:lstStyle/>
          <a:p>
            <a:pPr marL="0" indent="0" algn="ctr">
              <a:buNone/>
            </a:pPr>
            <a:r>
              <a:rPr lang="en-US" sz="3200" u="sng" dirty="0" smtClean="0"/>
              <a:t>No Impact Man</a:t>
            </a:r>
          </a:p>
          <a:p>
            <a:pPr marL="0" indent="0" algn="ctr">
              <a:buNone/>
            </a:pPr>
            <a:r>
              <a:rPr lang="en-US" dirty="0" smtClean="0"/>
              <a:t>	</a:t>
            </a:r>
            <a:r>
              <a:rPr lang="en-US" dirty="0" smtClean="0">
                <a:hlinkClick r:id="rId2"/>
              </a:rPr>
              <a:t>https</a:t>
            </a:r>
            <a:r>
              <a:rPr lang="en-US" dirty="0">
                <a:hlinkClick r:id="rId2"/>
              </a:rPr>
              <a:t>://</a:t>
            </a:r>
            <a:r>
              <a:rPr lang="en-US" dirty="0" smtClean="0">
                <a:hlinkClick r:id="rId2"/>
              </a:rPr>
              <a:t>youtu.be/Z9Ctt7FGFBo</a:t>
            </a:r>
            <a:endParaRPr lang="en-US" dirty="0" smtClean="0"/>
          </a:p>
          <a:p>
            <a:pPr marL="0" indent="0" algn="ctr">
              <a:buNone/>
            </a:pPr>
            <a:r>
              <a:rPr lang="en-US" sz="3200" u="sng" dirty="0" smtClean="0"/>
              <a:t>Bag It</a:t>
            </a:r>
          </a:p>
          <a:p>
            <a:pPr marL="0" indent="0" algn="ctr">
              <a:buNone/>
            </a:pPr>
            <a:r>
              <a:rPr lang="en-US" sz="2000" u="sng" dirty="0">
                <a:hlinkClick r:id="rId3"/>
              </a:rPr>
              <a:t>https://</a:t>
            </a:r>
            <a:r>
              <a:rPr lang="en-US" sz="2000" u="sng" dirty="0" smtClean="0">
                <a:hlinkClick r:id="rId3"/>
              </a:rPr>
              <a:t>www.youtube.com/watch?v=Z9Ctt7FGFBo</a:t>
            </a:r>
            <a:endParaRPr lang="en-US" sz="2000" u="sng" dirty="0" smtClean="0"/>
          </a:p>
          <a:p>
            <a:pPr marL="0" indent="0" algn="ctr">
              <a:buNone/>
            </a:pPr>
            <a:r>
              <a:rPr lang="en-US" sz="3200" u="sng" dirty="0" smtClean="0"/>
              <a:t>Supersize Me</a:t>
            </a:r>
            <a:endParaRPr lang="en-US" sz="3200" u="sng" dirty="0"/>
          </a:p>
          <a:p>
            <a:pPr marL="0" indent="0" algn="ctr">
              <a:buNone/>
            </a:pPr>
            <a:r>
              <a:rPr lang="en-US" sz="2000" u="sng" dirty="0">
                <a:hlinkClick r:id="rId4"/>
              </a:rPr>
              <a:t>https://</a:t>
            </a:r>
            <a:r>
              <a:rPr lang="en-US" sz="2000" u="sng" dirty="0" smtClean="0">
                <a:hlinkClick r:id="rId4"/>
              </a:rPr>
              <a:t>www.youtube.com/watch?v=hOtrBjidIGk</a:t>
            </a:r>
            <a:endParaRPr lang="en-US" sz="2000" u="sng" dirty="0" smtClean="0"/>
          </a:p>
          <a:p>
            <a:pPr marL="0" indent="0" algn="ctr">
              <a:buNone/>
            </a:pPr>
            <a:endParaRPr lang="en-US" sz="2000" u="sng" dirty="0" smtClean="0"/>
          </a:p>
          <a:p>
            <a:pPr marL="0" indent="0" algn="ctr">
              <a:buNone/>
            </a:pPr>
            <a:endParaRPr lang="en-US" sz="2000" u="sng" dirty="0" smtClean="0"/>
          </a:p>
          <a:p>
            <a:endParaRPr lang="en-CA"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5887" y="4655127"/>
            <a:ext cx="2839171" cy="1491674"/>
          </a:xfrm>
          <a:prstGeom prst="rect">
            <a:avLst/>
          </a:prstGeom>
        </p:spPr>
      </p:pic>
    </p:spTree>
    <p:extLst>
      <p:ext uri="{BB962C8B-B14F-4D97-AF65-F5344CB8AC3E}">
        <p14:creationId xmlns:p14="http://schemas.microsoft.com/office/powerpoint/2010/main" val="3042829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GROUP BRAINSTORM</a:t>
            </a:r>
            <a:endParaRPr lang="en-CA" dirty="0"/>
          </a:p>
        </p:txBody>
      </p:sp>
      <p:sp>
        <p:nvSpPr>
          <p:cNvPr id="3" name="Content Placeholder 2"/>
          <p:cNvSpPr>
            <a:spLocks noGrp="1"/>
          </p:cNvSpPr>
          <p:nvPr>
            <p:ph idx="1"/>
          </p:nvPr>
        </p:nvSpPr>
        <p:spPr/>
        <p:txBody>
          <a:bodyPr/>
          <a:lstStyle/>
          <a:p>
            <a:r>
              <a:rPr lang="en-US" dirty="0" smtClean="0"/>
              <a:t>What are some current food trends and issues?</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3600" y="4538133"/>
            <a:ext cx="3061851" cy="1608668"/>
          </a:xfrm>
          <a:prstGeom prst="rect">
            <a:avLst/>
          </a:prstGeom>
        </p:spPr>
      </p:pic>
    </p:spTree>
    <p:extLst>
      <p:ext uri="{BB962C8B-B14F-4D97-AF65-F5344CB8AC3E}">
        <p14:creationId xmlns:p14="http://schemas.microsoft.com/office/powerpoint/2010/main" val="2190887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Food Issues</a:t>
            </a:r>
            <a:endParaRPr lang="en-CA" dirty="0"/>
          </a:p>
        </p:txBody>
      </p:sp>
      <p:sp>
        <p:nvSpPr>
          <p:cNvPr id="3" name="Content Placeholder 2"/>
          <p:cNvSpPr>
            <a:spLocks noGrp="1"/>
          </p:cNvSpPr>
          <p:nvPr>
            <p:ph idx="1"/>
          </p:nvPr>
        </p:nvSpPr>
        <p:spPr/>
        <p:txBody>
          <a:bodyPr numCol="3">
            <a:normAutofit fontScale="47500" lnSpcReduction="20000"/>
          </a:bodyPr>
          <a:lstStyle/>
          <a:p>
            <a:r>
              <a:rPr lang="en-US" sz="5900" u="sng" dirty="0">
                <a:hlinkClick r:id="rId2" tooltip="Additives"/>
              </a:rPr>
              <a:t>Additives</a:t>
            </a:r>
            <a:endParaRPr lang="en-US" sz="5900" dirty="0"/>
          </a:p>
          <a:p>
            <a:r>
              <a:rPr lang="en-US" sz="5900" dirty="0" smtClean="0">
                <a:hlinkClick r:id="rId3" tooltip="Air Pollution"/>
              </a:rPr>
              <a:t>Air </a:t>
            </a:r>
            <a:r>
              <a:rPr lang="en-US" sz="5900" dirty="0">
                <a:hlinkClick r:id="rId3" tooltip="Air Pollution"/>
              </a:rPr>
              <a:t>Pollution</a:t>
            </a:r>
            <a:endParaRPr lang="en-US" sz="5900" dirty="0"/>
          </a:p>
          <a:p>
            <a:r>
              <a:rPr lang="en-US" sz="5900" dirty="0" smtClean="0">
                <a:hlinkClick r:id="rId4" tooltip="Animal Welfare"/>
              </a:rPr>
              <a:t>Animal </a:t>
            </a:r>
            <a:r>
              <a:rPr lang="en-US" sz="5900" dirty="0">
                <a:hlinkClick r:id="rId4" tooltip="Animal Welfare"/>
              </a:rPr>
              <a:t>Welfare</a:t>
            </a:r>
            <a:endParaRPr lang="en-US" sz="5900" dirty="0"/>
          </a:p>
          <a:p>
            <a:r>
              <a:rPr lang="en-US" sz="5900" dirty="0" smtClean="0">
                <a:hlinkClick r:id="rId5" tooltip="Antibiotics"/>
              </a:rPr>
              <a:t>Antibiotics</a:t>
            </a:r>
            <a:endParaRPr lang="en-US" sz="5900" dirty="0"/>
          </a:p>
          <a:p>
            <a:r>
              <a:rPr lang="en-US" sz="5900" dirty="0" smtClean="0">
                <a:hlinkClick r:id="rId6" tooltip="Bottled Water"/>
              </a:rPr>
              <a:t>Bottled </a:t>
            </a:r>
            <a:r>
              <a:rPr lang="en-US" sz="5900" dirty="0">
                <a:hlinkClick r:id="rId6" tooltip="Bottled Water"/>
              </a:rPr>
              <a:t>Water</a:t>
            </a:r>
            <a:endParaRPr lang="en-US" sz="5900" dirty="0"/>
          </a:p>
          <a:p>
            <a:r>
              <a:rPr lang="en-US" sz="5900" dirty="0" smtClean="0">
                <a:hlinkClick r:id="rId7" tooltip="Climate Change"/>
              </a:rPr>
              <a:t>Climate </a:t>
            </a:r>
            <a:r>
              <a:rPr lang="en-US" sz="5900" dirty="0">
                <a:hlinkClick r:id="rId7" tooltip="Climate Change"/>
              </a:rPr>
              <a:t>Change</a:t>
            </a:r>
            <a:endParaRPr lang="en-US" sz="5900" dirty="0"/>
          </a:p>
          <a:p>
            <a:r>
              <a:rPr lang="en-US" sz="5900" dirty="0" smtClean="0">
                <a:hlinkClick r:id="rId8" tooltip="Cloning"/>
              </a:rPr>
              <a:t>Cloning</a:t>
            </a:r>
            <a:endParaRPr lang="en-US" sz="5900" dirty="0"/>
          </a:p>
          <a:p>
            <a:r>
              <a:rPr lang="en-US" sz="5900" dirty="0" smtClean="0">
                <a:hlinkClick r:id="rId9" tooltip="Dairy"/>
              </a:rPr>
              <a:t>Dairy</a:t>
            </a:r>
            <a:endParaRPr lang="en-US" sz="5900" dirty="0"/>
          </a:p>
          <a:p>
            <a:r>
              <a:rPr lang="en-US" sz="5900" dirty="0" smtClean="0">
                <a:hlinkClick r:id="rId10" tooltip="Food Safety"/>
              </a:rPr>
              <a:t>Food </a:t>
            </a:r>
            <a:r>
              <a:rPr lang="en-US" sz="5900" dirty="0">
                <a:hlinkClick r:id="rId10" tooltip="Food Safety"/>
              </a:rPr>
              <a:t>Safety</a:t>
            </a:r>
            <a:endParaRPr lang="en-US" sz="5900" dirty="0"/>
          </a:p>
          <a:p>
            <a:r>
              <a:rPr lang="en-US" sz="5900" dirty="0" smtClean="0">
                <a:hlinkClick r:id="rId11" tooltip="Organic"/>
              </a:rPr>
              <a:t>Organic </a:t>
            </a:r>
            <a:r>
              <a:rPr lang="en-US" sz="5900" dirty="0">
                <a:hlinkClick r:id="rId11" tooltip="Organic"/>
              </a:rPr>
              <a:t>Farming</a:t>
            </a:r>
            <a:endParaRPr lang="en-US" sz="5900" dirty="0"/>
          </a:p>
          <a:p>
            <a:r>
              <a:rPr lang="en-US" sz="5900" dirty="0" smtClean="0">
                <a:hlinkClick r:id="rId12" tooltip="Pesticides"/>
              </a:rPr>
              <a:t>Pesticides</a:t>
            </a:r>
            <a:endParaRPr lang="en-US" sz="5900" dirty="0"/>
          </a:p>
          <a:p>
            <a:r>
              <a:rPr lang="en-US" sz="5900" dirty="0" smtClean="0">
                <a:hlinkClick r:id="rId13" tooltip="Poverty &amp; Hunger"/>
              </a:rPr>
              <a:t>Poverty </a:t>
            </a:r>
            <a:r>
              <a:rPr lang="en-US" sz="5900" dirty="0">
                <a:hlinkClick r:id="rId13" tooltip="Poverty &amp; Hunger"/>
              </a:rPr>
              <a:t>and Hunger</a:t>
            </a:r>
            <a:endParaRPr lang="en-US" sz="5900" dirty="0"/>
          </a:p>
          <a:p>
            <a:r>
              <a:rPr lang="en-US" sz="5900" dirty="0" err="1" smtClean="0">
                <a:hlinkClick r:id="rId14" tooltip="rBGH &amp; rBST"/>
              </a:rPr>
              <a:t>rBGH</a:t>
            </a:r>
            <a:r>
              <a:rPr lang="en-US" sz="5900" dirty="0" smtClean="0">
                <a:hlinkClick r:id="rId14" tooltip="rBGH &amp; rBST"/>
              </a:rPr>
              <a:t> </a:t>
            </a:r>
            <a:r>
              <a:rPr lang="en-US" sz="5900" dirty="0">
                <a:hlinkClick r:id="rId14" tooltip="rBGH &amp; rBST"/>
              </a:rPr>
              <a:t>and </a:t>
            </a:r>
            <a:r>
              <a:rPr lang="en-US" sz="5900" dirty="0" err="1">
                <a:hlinkClick r:id="rId14" tooltip="rBGH &amp; rBST"/>
              </a:rPr>
              <a:t>rBST</a:t>
            </a:r>
            <a:endParaRPr lang="en-US" sz="5900" dirty="0"/>
          </a:p>
          <a:p>
            <a:r>
              <a:rPr lang="en-US" sz="5900" dirty="0" smtClean="0">
                <a:hlinkClick r:id="rId15" tooltip="Slaughterhouses and Processing"/>
              </a:rPr>
              <a:t>Slaughterhouses </a:t>
            </a:r>
            <a:r>
              <a:rPr lang="en-US" sz="5900" dirty="0">
                <a:hlinkClick r:id="rId15" tooltip="Slaughterhouses and Processing"/>
              </a:rPr>
              <a:t>and </a:t>
            </a:r>
            <a:r>
              <a:rPr lang="en-US" sz="5900" dirty="0" smtClean="0">
                <a:hlinkClick r:id="rId15" tooltip="Slaughterhouses and Processing"/>
              </a:rPr>
              <a:t>Processing</a:t>
            </a:r>
            <a:r>
              <a:rPr lang="en-US" sz="5900" dirty="0" smtClean="0"/>
              <a:t>.</a:t>
            </a:r>
            <a:endParaRPr lang="en-US" sz="5900" dirty="0"/>
          </a:p>
          <a:p>
            <a:r>
              <a:rPr lang="en-US" sz="5900" dirty="0">
                <a:hlinkClick r:id="rId16" tooltip="Waste"/>
              </a:rPr>
              <a:t>Waste</a:t>
            </a:r>
            <a:endParaRPr lang="en-US" sz="5900" dirty="0"/>
          </a:p>
          <a:p>
            <a:endParaRPr lang="en-CA" dirty="0"/>
          </a:p>
        </p:txBody>
      </p:sp>
      <p:pic>
        <p:nvPicPr>
          <p:cNvPr id="4" name="Picture 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394700" y="4538133"/>
            <a:ext cx="3061851" cy="1608668"/>
          </a:xfrm>
          <a:prstGeom prst="rect">
            <a:avLst/>
          </a:prstGeom>
        </p:spPr>
      </p:pic>
    </p:spTree>
    <p:extLst>
      <p:ext uri="{BB962C8B-B14F-4D97-AF65-F5344CB8AC3E}">
        <p14:creationId xmlns:p14="http://schemas.microsoft.com/office/powerpoint/2010/main" val="3379880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ACTIVITY</a:t>
            </a:r>
            <a:endParaRPr lang="en-CA" dirty="0"/>
          </a:p>
        </p:txBody>
      </p:sp>
      <p:sp>
        <p:nvSpPr>
          <p:cNvPr id="3" name="Content Placeholder 2"/>
          <p:cNvSpPr>
            <a:spLocks noGrp="1"/>
          </p:cNvSpPr>
          <p:nvPr>
            <p:ph idx="1"/>
          </p:nvPr>
        </p:nvSpPr>
        <p:spPr/>
        <p:txBody>
          <a:bodyPr/>
          <a:lstStyle/>
          <a:p>
            <a:pPr marL="457200" indent="-457200">
              <a:buAutoNum type="arabicPeriod"/>
            </a:pPr>
            <a:r>
              <a:rPr lang="en-US" dirty="0" smtClean="0"/>
              <a:t>Select a current food issue to learn more about by reading the information sheet.</a:t>
            </a:r>
          </a:p>
          <a:p>
            <a:pPr marL="457200" indent="-457200">
              <a:buAutoNum type="arabicPeriod"/>
            </a:pPr>
            <a:r>
              <a:rPr lang="en-US" dirty="0" smtClean="0"/>
              <a:t>Highlight any words you do not know the meaning of.  Find out the definition of these words and write them on the back of your graphic organizer.</a:t>
            </a:r>
          </a:p>
          <a:p>
            <a:pPr marL="457200" indent="-457200">
              <a:buAutoNum type="arabicPeriod"/>
            </a:pPr>
            <a:r>
              <a:rPr lang="en-US" dirty="0" smtClean="0"/>
              <a:t>Complete the graphic organizer</a:t>
            </a:r>
          </a:p>
          <a:p>
            <a:pPr marL="457200" indent="-457200">
              <a:buAutoNum type="arabicPeriod"/>
            </a:pP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7400" y="4449232"/>
            <a:ext cx="3061851" cy="1608668"/>
          </a:xfrm>
          <a:prstGeom prst="rect">
            <a:avLst/>
          </a:prstGeom>
        </p:spPr>
      </p:pic>
    </p:spTree>
    <p:extLst>
      <p:ext uri="{BB962C8B-B14F-4D97-AF65-F5344CB8AC3E}">
        <p14:creationId xmlns:p14="http://schemas.microsoft.com/office/powerpoint/2010/main" val="2919380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SHARE</a:t>
            </a:r>
            <a:endParaRPr lang="en-CA" dirty="0"/>
          </a:p>
        </p:txBody>
      </p:sp>
      <p:sp>
        <p:nvSpPr>
          <p:cNvPr id="3" name="Content Placeholder 2"/>
          <p:cNvSpPr>
            <a:spLocks noGrp="1"/>
          </p:cNvSpPr>
          <p:nvPr>
            <p:ph idx="1"/>
          </p:nvPr>
        </p:nvSpPr>
        <p:spPr/>
        <p:txBody>
          <a:bodyPr/>
          <a:lstStyle/>
          <a:p>
            <a:r>
              <a:rPr lang="en-US" dirty="0" smtClean="0"/>
              <a:t>In a group of 3-4 people who chose the same topic as you discuss what you learned.</a:t>
            </a:r>
          </a:p>
          <a:p>
            <a:r>
              <a:rPr lang="en-US" dirty="0" smtClean="0"/>
              <a:t>Choose one person to present the information to the class</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0100" y="4538133"/>
            <a:ext cx="3061851" cy="1608668"/>
          </a:xfrm>
          <a:prstGeom prst="rect">
            <a:avLst/>
          </a:prstGeom>
        </p:spPr>
      </p:pic>
    </p:spTree>
    <p:extLst>
      <p:ext uri="{BB962C8B-B14F-4D97-AF65-F5344CB8AC3E}">
        <p14:creationId xmlns:p14="http://schemas.microsoft.com/office/powerpoint/2010/main" val="2294761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some steps we can take to eat better?</a:t>
            </a:r>
            <a:endParaRPr lang="en-CA" dirty="0"/>
          </a:p>
        </p:txBody>
      </p:sp>
      <p:sp>
        <p:nvSpPr>
          <p:cNvPr id="3" name="Content Placeholder 2"/>
          <p:cNvSpPr>
            <a:spLocks noGrp="1"/>
          </p:cNvSpPr>
          <p:nvPr>
            <p:ph idx="1"/>
          </p:nvPr>
        </p:nvSpPr>
        <p:spPr/>
        <p:txBody>
          <a:bodyPr/>
          <a:lstStyle/>
          <a:p>
            <a:pPr marL="457200" indent="-457200">
              <a:buAutoNum type="arabicPeriod"/>
            </a:pPr>
            <a:r>
              <a:rPr lang="en-US" dirty="0" smtClean="0"/>
              <a:t>Buy locally.</a:t>
            </a:r>
          </a:p>
          <a:p>
            <a:pPr marL="457200" indent="-457200">
              <a:buAutoNum type="arabicPeriod"/>
            </a:pPr>
            <a:r>
              <a:rPr lang="en-US" dirty="0" smtClean="0"/>
              <a:t>Don’t eat anything with 5 ingredients or more or ingredients you can’t pronounce.</a:t>
            </a:r>
          </a:p>
          <a:p>
            <a:pPr marL="457200" indent="-457200">
              <a:buAutoNum type="arabicPeriod"/>
            </a:pPr>
            <a:r>
              <a:rPr lang="en-US" dirty="0" smtClean="0"/>
              <a:t>Don’t eat anything that won’t eventually rot.</a:t>
            </a:r>
          </a:p>
          <a:p>
            <a:pPr marL="457200" indent="-457200">
              <a:buAutoNum type="arabicPeriod"/>
            </a:pPr>
            <a:r>
              <a:rPr lang="en-US" dirty="0" smtClean="0"/>
              <a:t>Stay out of the middle of the grocery store, shop on the perimeter.</a:t>
            </a:r>
          </a:p>
          <a:p>
            <a:pPr marL="457200" indent="-457200">
              <a:buAutoNum type="arabicPeriod"/>
            </a:pPr>
            <a:r>
              <a:rPr lang="en-US" dirty="0" smtClean="0"/>
              <a:t>Reduce the amount of meat you consume (Meatless Mondays </a:t>
            </a:r>
            <a:r>
              <a:rPr lang="en-US" dirty="0" smtClean="0">
                <a:sym typeface="Wingdings" panose="05000000000000000000" pitchFamily="2" charset="2"/>
              </a:rPr>
              <a:t>)</a:t>
            </a:r>
            <a:endParaRPr lang="en-US" dirty="0" smtClean="0"/>
          </a:p>
          <a:p>
            <a:pPr marL="457200" indent="-457200">
              <a:buAutoNum type="arabicPeriod"/>
            </a:pP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0767" y="5216236"/>
            <a:ext cx="1771184" cy="930564"/>
          </a:xfrm>
          <a:prstGeom prst="rect">
            <a:avLst/>
          </a:prstGeom>
        </p:spPr>
      </p:pic>
    </p:spTree>
    <p:extLst>
      <p:ext uri="{BB962C8B-B14F-4D97-AF65-F5344CB8AC3E}">
        <p14:creationId xmlns:p14="http://schemas.microsoft.com/office/powerpoint/2010/main" val="2120842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Sustainability</a:t>
            </a:r>
            <a:endParaRPr lang="en-CA"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When something is sustainable, it can support itself </a:t>
            </a:r>
            <a:r>
              <a:rPr lang="en-US" dirty="0" smtClean="0"/>
              <a:t>indefinitely</a:t>
            </a:r>
            <a:r>
              <a:rPr lang="en-US" dirty="0"/>
              <a:t>. Sustainable food production preserves the land’s capacity to grow and nourish food into the future. It relies on renewable resources and on symbiotic relationships with nature and the surrounding community. Sustainable agriculture does not damage the environment or harm human health, and offers a safe work environment and a fair wage to the farmer, supporting and enhancing rural life. Because sustainable farmers see nature as an ally rather an obstacle, they are able to produce more wholesome food using less fossil fuel, thus contributing less to climate change. Unlike industrial farming, sustainable farming does not rely on synthetic pesticides, </a:t>
            </a:r>
            <a:r>
              <a:rPr lang="en-US" dirty="0" smtClean="0"/>
              <a:t>artificial </a:t>
            </a:r>
            <a:r>
              <a:rPr lang="en-US" dirty="0"/>
              <a:t>hormones, or routine use of antibiotics. </a:t>
            </a:r>
            <a:r>
              <a:rPr lang="en-US" dirty="0" smtClean="0"/>
              <a:t>  							</a:t>
            </a:r>
            <a:r>
              <a:rPr lang="en-US" dirty="0" smtClean="0"/>
              <a:t>Resource</a:t>
            </a:r>
            <a:r>
              <a:rPr lang="en-US" dirty="0" smtClean="0"/>
              <a:t>: www.sustainabletable.org/intro/</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9228" y="711199"/>
            <a:ext cx="2384288" cy="1252683"/>
          </a:xfrm>
          <a:prstGeom prst="rect">
            <a:avLst/>
          </a:prstGeom>
        </p:spPr>
      </p:pic>
    </p:spTree>
    <p:extLst>
      <p:ext uri="{BB962C8B-B14F-4D97-AF65-F5344CB8AC3E}">
        <p14:creationId xmlns:p14="http://schemas.microsoft.com/office/powerpoint/2010/main" val="12601033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26</TotalTime>
  <Words>325</Words>
  <Application>Microsoft Office PowerPoint</Application>
  <PresentationFormat>Widescreen</PresentationFormat>
  <Paragraphs>42</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Garamond</vt:lpstr>
      <vt:lpstr>Wingdings</vt:lpstr>
      <vt:lpstr>Organic</vt:lpstr>
      <vt:lpstr>Healthy Eating</vt:lpstr>
      <vt:lpstr>The Wonderful World of Food</vt:lpstr>
      <vt:lpstr>GROUP BRAINSTORM</vt:lpstr>
      <vt:lpstr>Current Food Issues</vt:lpstr>
      <vt:lpstr>INDIVIDUAL ACTIVITY</vt:lpstr>
      <vt:lpstr>GROUP SHARE</vt:lpstr>
      <vt:lpstr>What are some steps we can take to eat better?</vt:lpstr>
      <vt:lpstr>Sustainability</vt:lpstr>
    </vt:vector>
  </TitlesOfParts>
  <Company>SCDSB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Eating</dc:title>
  <dc:creator>Cain, Katie</dc:creator>
  <cp:lastModifiedBy>Cain, Katie</cp:lastModifiedBy>
  <cp:revision>4</cp:revision>
  <dcterms:created xsi:type="dcterms:W3CDTF">2016-09-16T12:55:55Z</dcterms:created>
  <dcterms:modified xsi:type="dcterms:W3CDTF">2016-09-16T14:08:32Z</dcterms:modified>
</cp:coreProperties>
</file>